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5"/>
  </p:notesMasterIdLst>
  <p:sldIdLst>
    <p:sldId id="257" r:id="rId2"/>
    <p:sldId id="258" r:id="rId3"/>
    <p:sldId id="259" r:id="rId4"/>
    <p:sldId id="260" r:id="rId5"/>
    <p:sldId id="261" r:id="rId6"/>
    <p:sldId id="262" r:id="rId7"/>
    <p:sldId id="271" r:id="rId8"/>
    <p:sldId id="265" r:id="rId9"/>
    <p:sldId id="272" r:id="rId10"/>
    <p:sldId id="263" r:id="rId11"/>
    <p:sldId id="273" r:id="rId12"/>
    <p:sldId id="274" r:id="rId13"/>
    <p:sldId id="264" r:id="rId14"/>
    <p:sldId id="266" r:id="rId15"/>
    <p:sldId id="275" r:id="rId16"/>
    <p:sldId id="268" r:id="rId17"/>
    <p:sldId id="267" r:id="rId18"/>
    <p:sldId id="276" r:id="rId19"/>
    <p:sldId id="269" r:id="rId20"/>
    <p:sldId id="270" r:id="rId21"/>
    <p:sldId id="277" r:id="rId22"/>
    <p:sldId id="305" r:id="rId23"/>
    <p:sldId id="306" r:id="rId24"/>
    <p:sldId id="307" r:id="rId25"/>
    <p:sldId id="308" r:id="rId26"/>
    <p:sldId id="309" r:id="rId27"/>
    <p:sldId id="278" r:id="rId28"/>
    <p:sldId id="310" r:id="rId29"/>
    <p:sldId id="311" r:id="rId30"/>
    <p:sldId id="312" r:id="rId31"/>
    <p:sldId id="313" r:id="rId32"/>
    <p:sldId id="314" r:id="rId33"/>
    <p:sldId id="279" r:id="rId34"/>
    <p:sldId id="315" r:id="rId35"/>
    <p:sldId id="316" r:id="rId36"/>
    <p:sldId id="317" r:id="rId37"/>
    <p:sldId id="280" r:id="rId38"/>
    <p:sldId id="318" r:id="rId39"/>
    <p:sldId id="319" r:id="rId40"/>
    <p:sldId id="281" r:id="rId41"/>
    <p:sldId id="320" r:id="rId42"/>
    <p:sldId id="321" r:id="rId43"/>
    <p:sldId id="283" r:id="rId44"/>
    <p:sldId id="322" r:id="rId45"/>
    <p:sldId id="323" r:id="rId46"/>
    <p:sldId id="282" r:id="rId47"/>
    <p:sldId id="284" r:id="rId48"/>
    <p:sldId id="324" r:id="rId49"/>
    <p:sldId id="290" r:id="rId50"/>
    <p:sldId id="4192" r:id="rId51"/>
    <p:sldId id="289" r:id="rId52"/>
    <p:sldId id="4193" r:id="rId53"/>
    <p:sldId id="288" r:id="rId54"/>
    <p:sldId id="327" r:id="rId55"/>
    <p:sldId id="287" r:id="rId56"/>
    <p:sldId id="4194" r:id="rId57"/>
    <p:sldId id="286" r:id="rId58"/>
    <p:sldId id="285" r:id="rId59"/>
    <p:sldId id="291" r:id="rId60"/>
    <p:sldId id="292" r:id="rId61"/>
    <p:sldId id="293" r:id="rId62"/>
    <p:sldId id="294" r:id="rId63"/>
    <p:sldId id="295" r:id="rId64"/>
    <p:sldId id="296" r:id="rId65"/>
    <p:sldId id="297" r:id="rId66"/>
    <p:sldId id="299" r:id="rId67"/>
    <p:sldId id="300" r:id="rId68"/>
    <p:sldId id="298" r:id="rId69"/>
    <p:sldId id="301" r:id="rId70"/>
    <p:sldId id="302" r:id="rId71"/>
    <p:sldId id="303" r:id="rId72"/>
    <p:sldId id="304" r:id="rId73"/>
    <p:sldId id="4195" r:id="rId7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59" d="100"/>
          <a:sy n="59" d="100"/>
        </p:scale>
        <p:origin x="964"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8F0F930-8169-4443-A71E-078AEE25AA33}" type="datetimeFigureOut">
              <a:rPr lang="en-US" smtClean="0"/>
              <a:t>7/1/2026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6E75EA5-CCC7-4D11-A309-9CBF34C45557}" type="slidenum">
              <a:rPr lang="en-US" smtClean="0"/>
              <a:t>‹#›</a:t>
            </a:fld>
            <a:endParaRPr lang="en-US"/>
          </a:p>
        </p:txBody>
      </p:sp>
    </p:spTree>
    <p:extLst>
      <p:ext uri="{BB962C8B-B14F-4D97-AF65-F5344CB8AC3E}">
        <p14:creationId xmlns:p14="http://schemas.microsoft.com/office/powerpoint/2010/main" val="39622377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600"/>
              </a:spcBef>
              <a:spcAft>
                <a:spcPts val="600"/>
              </a:spcAft>
              <a:buNone/>
            </a:pPr>
            <a: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t>There was a successful business owner in a small town who had built a company from nothing.</a:t>
            </a:r>
          </a:p>
          <a:p>
            <a:pPr marL="0" marR="0">
              <a:lnSpc>
                <a:spcPct val="115000"/>
              </a:lnSpc>
              <a:spcBef>
                <a:spcPts val="600"/>
              </a:spcBef>
              <a:spcAft>
                <a:spcPts val="600"/>
              </a:spcAft>
              <a:buNone/>
            </a:pPr>
            <a: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t>For thirty years, he had worked long hours, sacrificed vacations, missed sleep, and poured his life into the business. Eventually, it became one of the most respected companies in the region.</a:t>
            </a:r>
          </a:p>
          <a:p>
            <a:pPr marL="0" marR="0">
              <a:lnSpc>
                <a:spcPct val="115000"/>
              </a:lnSpc>
              <a:spcBef>
                <a:spcPts val="600"/>
              </a:spcBef>
              <a:spcAft>
                <a:spcPts val="600"/>
              </a:spcAft>
              <a:buNone/>
            </a:pPr>
            <a: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t>People wanted to work there. People admired it. People talked about it.</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2B0D25-457A-43EA-BE1E-9EBF4BE8A02C}"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6238610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BE515A-E4A5-C210-3334-7551596FDFC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214B5F9-0015-2E03-7D65-764470BC7D1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3999604-D8A4-5924-9D96-B5FB4B9CF161}"/>
              </a:ext>
            </a:extLst>
          </p:cNvPr>
          <p:cNvSpPr>
            <a:spLocks noGrp="1"/>
          </p:cNvSpPr>
          <p:nvPr>
            <p:ph type="body" idx="1"/>
          </p:nvPr>
        </p:nvSpPr>
        <p:spPr/>
        <p:txBody>
          <a:bodyPr/>
          <a:lstStyle/>
          <a:p>
            <a:pPr marL="0" marR="0">
              <a:lnSpc>
                <a:spcPct val="115000"/>
              </a:lnSpc>
              <a:spcBef>
                <a:spcPts val="600"/>
              </a:spcBef>
              <a:spcAft>
                <a:spcPts val="600"/>
              </a:spcAft>
              <a:buNone/>
            </a:pPr>
            <a:r>
              <a:rPr lang="en-US" sz="1200" b="1" kern="100" dirty="0">
                <a:effectLst/>
                <a:latin typeface="Palatino Linotype" panose="02040502050505030304" pitchFamily="18" charset="0"/>
                <a:ea typeface="Times New Roman" panose="02020603050405020304" pitchFamily="18" charset="0"/>
                <a:cs typeface="Arial" panose="020B0604020202020204" pitchFamily="34" charset="0"/>
              </a:rPr>
              <a:t>"And he still wants me to come?“ </a:t>
            </a:r>
            <a: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t>"Yes."</a:t>
            </a:r>
          </a:p>
          <a:p>
            <a:pPr marL="0" marR="0">
              <a:lnSpc>
                <a:spcPct val="115000"/>
              </a:lnSpc>
              <a:spcBef>
                <a:spcPts val="600"/>
              </a:spcBef>
              <a:spcAft>
                <a:spcPts val="600"/>
              </a:spcAft>
              <a:buNone/>
            </a:pPr>
            <a: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t>The man's eyes filled with tears.</a:t>
            </a:r>
          </a:p>
          <a:p>
            <a:pPr marL="0" marR="0">
              <a:lnSpc>
                <a:spcPct val="115000"/>
              </a:lnSpc>
              <a:spcBef>
                <a:spcPts val="600"/>
              </a:spcBef>
              <a:spcAft>
                <a:spcPts val="600"/>
              </a:spcAft>
              <a:buNone/>
            </a:pPr>
            <a: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t>For a long moment he just stood there holding the invitation.</a:t>
            </a:r>
          </a:p>
          <a:p>
            <a:pPr marL="0" marR="0">
              <a:lnSpc>
                <a:spcPct val="115000"/>
              </a:lnSpc>
              <a:spcBef>
                <a:spcPts val="600"/>
              </a:spcBef>
              <a:spcAft>
                <a:spcPts val="600"/>
              </a:spcAft>
              <a:buNone/>
            </a:pPr>
            <a: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t>Finally, he whispered, </a:t>
            </a:r>
            <a:r>
              <a:rPr lang="en-US" sz="1200" b="1" kern="100" dirty="0">
                <a:effectLst/>
                <a:latin typeface="Palatino Linotype" panose="02040502050505030304" pitchFamily="18" charset="0"/>
                <a:ea typeface="Times New Roman" panose="02020603050405020304" pitchFamily="18" charset="0"/>
                <a:cs typeface="Arial" panose="020B0604020202020204" pitchFamily="34" charset="0"/>
              </a:rPr>
              <a:t>"Why?"</a:t>
            </a:r>
          </a:p>
          <a:p>
            <a:pPr marL="0" marR="0">
              <a:lnSpc>
                <a:spcPct val="115000"/>
              </a:lnSpc>
              <a:spcBef>
                <a:spcPts val="600"/>
              </a:spcBef>
              <a:spcAft>
                <a:spcPts val="600"/>
              </a:spcAft>
              <a:buNone/>
            </a:pPr>
            <a: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t>The assistant thought about the owner's words. Then he answered:</a:t>
            </a:r>
          </a:p>
          <a:p>
            <a:pPr marL="0" marR="0">
              <a:lnSpc>
                <a:spcPct val="115000"/>
              </a:lnSpc>
              <a:spcBef>
                <a:spcPts val="600"/>
              </a:spcBef>
              <a:spcAft>
                <a:spcPts val="600"/>
              </a:spcAft>
              <a:buNone/>
            </a:pPr>
            <a: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t>"Because the invitation was never about what you've done."</a:t>
            </a:r>
          </a:p>
          <a:p>
            <a:pPr marL="0" marR="0">
              <a:lnSpc>
                <a:spcPct val="115000"/>
              </a:lnSpc>
              <a:spcBef>
                <a:spcPts val="600"/>
              </a:spcBef>
              <a:spcAft>
                <a:spcPts val="600"/>
              </a:spcAft>
              <a:buNone/>
            </a:pPr>
            <a: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t>"It's about who he is."</a:t>
            </a:r>
          </a:p>
          <a:p>
            <a:endParaRPr lang="en-US" dirty="0"/>
          </a:p>
        </p:txBody>
      </p:sp>
      <p:sp>
        <p:nvSpPr>
          <p:cNvPr id="4" name="Slide Number Placeholder 3">
            <a:extLst>
              <a:ext uri="{FF2B5EF4-FFF2-40B4-BE49-F238E27FC236}">
                <a16:creationId xmlns:a16="http://schemas.microsoft.com/office/drawing/2014/main" id="{0648EECB-96F8-4D50-654C-8E633A6C696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2B0D25-457A-43EA-BE1E-9EBF4BE8A02C}"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2597972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600"/>
              </a:spcBef>
              <a:spcAft>
                <a:spcPts val="600"/>
              </a:spcAft>
              <a:buNone/>
            </a:pPr>
            <a: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t>The night of the banquet arrived.</a:t>
            </a:r>
          </a:p>
          <a:p>
            <a:pPr marL="0" marR="0">
              <a:lnSpc>
                <a:spcPct val="115000"/>
              </a:lnSpc>
              <a:spcBef>
                <a:spcPts val="600"/>
              </a:spcBef>
              <a:spcAft>
                <a:spcPts val="600"/>
              </a:spcAft>
              <a:buNone/>
            </a:pPr>
            <a: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t>The room was filled with respected employees.</a:t>
            </a:r>
          </a:p>
          <a:p>
            <a:pPr marL="0" marR="0">
              <a:lnSpc>
                <a:spcPct val="115000"/>
              </a:lnSpc>
              <a:spcBef>
                <a:spcPts val="600"/>
              </a:spcBef>
              <a:spcAft>
                <a:spcPts val="600"/>
              </a:spcAft>
              <a:buNone/>
            </a:pPr>
            <a: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t>Managers. Supervisors. Executives.</a:t>
            </a:r>
          </a:p>
          <a:p>
            <a:pPr marL="0" marR="0">
              <a:lnSpc>
                <a:spcPct val="115000"/>
              </a:lnSpc>
              <a:spcBef>
                <a:spcPts val="600"/>
              </a:spcBef>
              <a:spcAft>
                <a:spcPts val="600"/>
              </a:spcAft>
              <a:buNone/>
            </a:pPr>
            <a: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t>People with spotless records.</a:t>
            </a:r>
          </a:p>
          <a:p>
            <a:pPr marL="0" marR="0">
              <a:lnSpc>
                <a:spcPct val="115000"/>
              </a:lnSpc>
              <a:spcBef>
                <a:spcPts val="600"/>
              </a:spcBef>
              <a:spcAft>
                <a:spcPts val="600"/>
              </a:spcAft>
              <a:buNone/>
            </a:pPr>
            <a: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t>People everyone admired.</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2B0D25-457A-43EA-BE1E-9EBF4BE8A02C}"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5051120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600"/>
              </a:spcBef>
              <a:spcAft>
                <a:spcPts val="600"/>
              </a:spcAft>
              <a:buNone/>
            </a:pPr>
            <a: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t>Then the doors opened.</a:t>
            </a:r>
          </a:p>
          <a:p>
            <a:pPr marL="0" marR="0">
              <a:lnSpc>
                <a:spcPct val="115000"/>
              </a:lnSpc>
              <a:spcBef>
                <a:spcPts val="600"/>
              </a:spcBef>
              <a:spcAft>
                <a:spcPts val="600"/>
              </a:spcAft>
              <a:buNone/>
            </a:pPr>
            <a: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t>And in walked the disgraced man.</a:t>
            </a:r>
          </a:p>
          <a:p>
            <a:pPr marL="0" marR="0">
              <a:lnSpc>
                <a:spcPct val="115000"/>
              </a:lnSpc>
              <a:spcBef>
                <a:spcPts val="600"/>
              </a:spcBef>
              <a:spcAft>
                <a:spcPts val="600"/>
              </a:spcAft>
              <a:buNone/>
            </a:pPr>
            <a: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t>Immediately, the room grew quiet.</a:t>
            </a:r>
          </a:p>
          <a:p>
            <a:pPr marL="0" marR="0">
              <a:lnSpc>
                <a:spcPct val="115000"/>
              </a:lnSpc>
              <a:spcBef>
                <a:spcPts val="600"/>
              </a:spcBef>
              <a:spcAft>
                <a:spcPts val="600"/>
              </a:spcAft>
              <a:buNone/>
            </a:pPr>
            <a: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t>Some whispered.</a:t>
            </a:r>
          </a:p>
          <a:p>
            <a:pPr marL="0" marR="0">
              <a:lnSpc>
                <a:spcPct val="115000"/>
              </a:lnSpc>
              <a:spcBef>
                <a:spcPts val="600"/>
              </a:spcBef>
              <a:spcAft>
                <a:spcPts val="600"/>
              </a:spcAft>
              <a:buNone/>
            </a:pPr>
            <a: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t>Everyone stared.</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2B0D25-457A-43EA-BE1E-9EBF4BE8A02C}"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7383465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600"/>
              </a:spcBef>
              <a:spcAft>
                <a:spcPts val="600"/>
              </a:spcAft>
              <a:buNone/>
            </a:pPr>
            <a: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t>A few shook their heads.</a:t>
            </a:r>
          </a:p>
          <a:p>
            <a:pPr marL="0" marR="0">
              <a:lnSpc>
                <a:spcPct val="115000"/>
              </a:lnSpc>
              <a:spcBef>
                <a:spcPts val="600"/>
              </a:spcBef>
              <a:spcAft>
                <a:spcPts val="600"/>
              </a:spcAft>
              <a:buNone/>
            </a:pPr>
            <a: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t>One person muttered, "What's he doing here?"</a:t>
            </a:r>
          </a:p>
          <a:p>
            <a:pPr marL="0" marR="0">
              <a:lnSpc>
                <a:spcPct val="115000"/>
              </a:lnSpc>
              <a:spcBef>
                <a:spcPts val="600"/>
              </a:spcBef>
              <a:spcAft>
                <a:spcPts val="600"/>
              </a:spcAft>
              <a:buNone/>
            </a:pPr>
            <a: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t>Another said, "He shouldn't be here."</a:t>
            </a:r>
          </a:p>
          <a:p>
            <a:pPr marL="0" marR="0">
              <a:lnSpc>
                <a:spcPct val="115000"/>
              </a:lnSpc>
              <a:spcBef>
                <a:spcPts val="600"/>
              </a:spcBef>
              <a:spcAft>
                <a:spcPts val="600"/>
              </a:spcAft>
              <a:buNone/>
            </a:pPr>
            <a: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t>A third replied, "After everything he did, how could the owner even invite him?"</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2B0D25-457A-43EA-BE1E-9EBF4BE8A02C}"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5221586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600"/>
              </a:spcBef>
              <a:spcAft>
                <a:spcPts val="600"/>
              </a:spcAft>
              <a:buNone/>
            </a:pPr>
            <a: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t>The owner heard the whispers.</a:t>
            </a:r>
          </a:p>
          <a:p>
            <a:pPr marL="0" marR="0">
              <a:lnSpc>
                <a:spcPct val="115000"/>
              </a:lnSpc>
              <a:spcBef>
                <a:spcPts val="600"/>
              </a:spcBef>
              <a:spcAft>
                <a:spcPts val="600"/>
              </a:spcAft>
              <a:buNone/>
            </a:pPr>
            <a: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t>He stood from his seat.</a:t>
            </a:r>
          </a:p>
          <a:p>
            <a:pPr marL="0" marR="0">
              <a:lnSpc>
                <a:spcPct val="115000"/>
              </a:lnSpc>
              <a:spcBef>
                <a:spcPts val="600"/>
              </a:spcBef>
              <a:spcAft>
                <a:spcPts val="600"/>
              </a:spcAft>
              <a:buNone/>
            </a:pPr>
            <a: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t>Walked across the room.</a:t>
            </a:r>
          </a:p>
          <a:p>
            <a:pPr marL="0" marR="0">
              <a:lnSpc>
                <a:spcPct val="115000"/>
              </a:lnSpc>
              <a:spcBef>
                <a:spcPts val="600"/>
              </a:spcBef>
              <a:spcAft>
                <a:spcPts val="600"/>
              </a:spcAft>
              <a:buNone/>
            </a:pPr>
            <a: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t>And before everyone watching, he greeted the man warmly.</a:t>
            </a:r>
          </a:p>
          <a:p>
            <a:pPr marL="0" marR="0">
              <a:lnSpc>
                <a:spcPct val="115000"/>
              </a:lnSpc>
              <a:spcBef>
                <a:spcPts val="600"/>
              </a:spcBef>
              <a:spcAft>
                <a:spcPts val="600"/>
              </a:spcAft>
              <a:buNone/>
            </a:pPr>
            <a: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t>Smiled at him and shook his hand.</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2B0D25-457A-43EA-BE1E-9EBF4BE8A02C}"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3208346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600"/>
              </a:spcBef>
              <a:spcAft>
                <a:spcPts val="600"/>
              </a:spcAft>
              <a:buNone/>
            </a:pPr>
            <a: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t>And personally escorted him to a seat near the front.</a:t>
            </a:r>
          </a:p>
          <a:p>
            <a:pPr marL="0" marR="0">
              <a:lnSpc>
                <a:spcPct val="115000"/>
              </a:lnSpc>
              <a:spcBef>
                <a:spcPts val="600"/>
              </a:spcBef>
              <a:spcAft>
                <a:spcPts val="600"/>
              </a:spcAft>
              <a:buNone/>
            </a:pPr>
            <a: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t>The room couldn't understand it.</a:t>
            </a:r>
          </a:p>
          <a:p>
            <a:pPr marL="0" marR="0">
              <a:lnSpc>
                <a:spcPct val="115000"/>
              </a:lnSpc>
              <a:spcBef>
                <a:spcPts val="600"/>
              </a:spcBef>
              <a:spcAft>
                <a:spcPts val="600"/>
              </a:spcAft>
              <a:buNone/>
            </a:pPr>
            <a: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t>But the owner could.</a:t>
            </a:r>
          </a:p>
          <a:p>
            <a:pPr marL="0" marR="0">
              <a:lnSpc>
                <a:spcPct val="115000"/>
              </a:lnSpc>
              <a:spcBef>
                <a:spcPts val="600"/>
              </a:spcBef>
              <a:spcAft>
                <a:spcPts val="600"/>
              </a:spcAft>
              <a:buNone/>
            </a:pPr>
            <a: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t>Because while everyone else saw a failure...</a:t>
            </a:r>
          </a:p>
          <a:p>
            <a:pPr marL="0" marR="0">
              <a:lnSpc>
                <a:spcPct val="115000"/>
              </a:lnSpc>
              <a:spcBef>
                <a:spcPts val="600"/>
              </a:spcBef>
              <a:spcAft>
                <a:spcPts val="600"/>
              </a:spcAft>
              <a:buNone/>
            </a:pPr>
            <a: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t>The owner saw someone worth pursuing.</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2B0D25-457A-43EA-BE1E-9EBF4BE8A02C}"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90794408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028AB2-3772-935D-514C-AD3AE88F4A6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111E39E-6D7E-9A75-556C-7726436AAF5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2075B74-B137-27DD-1120-CD0A4C34DECC}"/>
              </a:ext>
            </a:extLst>
          </p:cNvPr>
          <p:cNvSpPr>
            <a:spLocks noGrp="1"/>
          </p:cNvSpPr>
          <p:nvPr>
            <p:ph type="body" idx="1"/>
          </p:nvPr>
        </p:nvSpPr>
        <p:spPr/>
        <p:txBody>
          <a:bodyPr/>
          <a:lstStyle/>
          <a:p>
            <a:pPr marL="0" marR="0" lvl="0" indent="0" algn="l" defTabSz="914400" rtl="0" eaLnBrk="1" fontAlgn="auto" latinLnBrk="0" hangingPunct="1">
              <a:lnSpc>
                <a:spcPct val="115000"/>
              </a:lnSpc>
              <a:spcBef>
                <a:spcPts val="600"/>
              </a:spcBef>
              <a:spcAft>
                <a:spcPts val="600"/>
              </a:spcAft>
              <a:buClrTx/>
              <a:buSzTx/>
              <a:buFontTx/>
              <a:buNone/>
              <a:tabLst/>
              <a:defRPr/>
            </a:pPr>
            <a:r>
              <a:rPr kumimoji="0" lang="en-US" sz="1200" b="0" i="0" u="none" strike="noStrike" kern="100" cap="none" spc="0" normalizeH="0" baseline="0" noProof="0" dirty="0">
                <a:ln>
                  <a:noFill/>
                </a:ln>
                <a:solidFill>
                  <a:prstClr val="black"/>
                </a:solidFill>
                <a:effectLst/>
                <a:uLnTx/>
                <a:uFillTx/>
                <a:latin typeface="Palatino Linotype" panose="02040502050505030304" pitchFamily="18" charset="0"/>
                <a:ea typeface="Times New Roman" panose="02020603050405020304" pitchFamily="18" charset="0"/>
                <a:cs typeface="Arial" panose="020B0604020202020204" pitchFamily="34" charset="0"/>
              </a:rPr>
              <a:t>While everyone else saw a ruined reputation...</a:t>
            </a:r>
          </a:p>
          <a:p>
            <a:pPr marL="0" marR="0" lvl="0" indent="0" algn="l" defTabSz="914400" rtl="0" eaLnBrk="1" fontAlgn="auto" latinLnBrk="0" hangingPunct="1">
              <a:lnSpc>
                <a:spcPct val="115000"/>
              </a:lnSpc>
              <a:spcBef>
                <a:spcPts val="600"/>
              </a:spcBef>
              <a:spcAft>
                <a:spcPts val="600"/>
              </a:spcAft>
              <a:buClrTx/>
              <a:buSzTx/>
              <a:buFontTx/>
              <a:buNone/>
              <a:tabLst/>
              <a:defRPr/>
            </a:pPr>
            <a:r>
              <a:rPr kumimoji="0" lang="en-US" sz="1200" b="0" i="0" u="none" strike="noStrike" kern="100" cap="none" spc="0" normalizeH="0" baseline="0" noProof="0" dirty="0">
                <a:ln>
                  <a:noFill/>
                </a:ln>
                <a:solidFill>
                  <a:prstClr val="black"/>
                </a:solidFill>
                <a:effectLst/>
                <a:uLnTx/>
                <a:uFillTx/>
                <a:latin typeface="Palatino Linotype" panose="02040502050505030304" pitchFamily="18" charset="0"/>
                <a:ea typeface="Times New Roman" panose="02020603050405020304" pitchFamily="18" charset="0"/>
                <a:cs typeface="Arial" panose="020B0604020202020204" pitchFamily="34" charset="0"/>
              </a:rPr>
              <a:t>The owner saw an opportunity for mercy.</a:t>
            </a:r>
          </a:p>
          <a:p>
            <a:pPr marL="0" marR="0" lvl="0" indent="0" algn="l" defTabSz="914400" rtl="0" eaLnBrk="1" fontAlgn="auto" latinLnBrk="0" hangingPunct="1">
              <a:lnSpc>
                <a:spcPct val="115000"/>
              </a:lnSpc>
              <a:spcBef>
                <a:spcPts val="600"/>
              </a:spcBef>
              <a:spcAft>
                <a:spcPts val="600"/>
              </a:spcAft>
              <a:buClrTx/>
              <a:buSzTx/>
              <a:buFontTx/>
              <a:buNone/>
              <a:tabLst/>
              <a:defRPr/>
            </a:pPr>
            <a:r>
              <a:rPr kumimoji="0" lang="en-US" sz="1200" b="0" i="0" u="none" strike="noStrike" kern="100" cap="none" spc="0" normalizeH="0" baseline="0" noProof="0" dirty="0">
                <a:ln>
                  <a:noFill/>
                </a:ln>
                <a:solidFill>
                  <a:prstClr val="black"/>
                </a:solidFill>
                <a:effectLst/>
                <a:uLnTx/>
                <a:uFillTx/>
                <a:latin typeface="Palatino Linotype" panose="02040502050505030304" pitchFamily="18" charset="0"/>
                <a:ea typeface="Times New Roman" panose="02020603050405020304" pitchFamily="18" charset="0"/>
                <a:cs typeface="Arial" panose="020B0604020202020204" pitchFamily="34" charset="0"/>
              </a:rPr>
              <a:t>While everyone else saw a man who didn't belong...</a:t>
            </a:r>
          </a:p>
          <a:p>
            <a:pPr marL="0" marR="0" lvl="0" indent="0" algn="l" defTabSz="914400" rtl="0" eaLnBrk="1" fontAlgn="auto" latinLnBrk="0" hangingPunct="1">
              <a:lnSpc>
                <a:spcPct val="115000"/>
              </a:lnSpc>
              <a:spcBef>
                <a:spcPts val="600"/>
              </a:spcBef>
              <a:spcAft>
                <a:spcPts val="600"/>
              </a:spcAft>
              <a:buClrTx/>
              <a:buSzTx/>
              <a:buFontTx/>
              <a:buNone/>
              <a:tabLst/>
              <a:defRPr/>
            </a:pPr>
            <a:r>
              <a:rPr kumimoji="0" lang="en-US" sz="1200" b="0" i="0" u="none" strike="noStrike" kern="100" cap="none" spc="0" normalizeH="0" baseline="0" noProof="0" dirty="0">
                <a:ln>
                  <a:noFill/>
                </a:ln>
                <a:solidFill>
                  <a:prstClr val="black"/>
                </a:solidFill>
                <a:effectLst/>
                <a:uLnTx/>
                <a:uFillTx/>
                <a:latin typeface="Palatino Linotype" panose="02040502050505030304" pitchFamily="18" charset="0"/>
                <a:ea typeface="Times New Roman" panose="02020603050405020304" pitchFamily="18" charset="0"/>
                <a:cs typeface="Arial" panose="020B0604020202020204" pitchFamily="34" charset="0"/>
              </a:rPr>
              <a:t>The owner wanted him at the table.</a:t>
            </a:r>
          </a:p>
          <a:p>
            <a:pPr marL="0" marR="0">
              <a:lnSpc>
                <a:spcPct val="115000"/>
              </a:lnSpc>
              <a:spcBef>
                <a:spcPts val="600"/>
              </a:spcBef>
              <a:spcAft>
                <a:spcPts val="600"/>
              </a:spcAft>
              <a:buNone/>
            </a:pPr>
            <a:endParaRPr lang="en-US" sz="1200" kern="100" dirty="0">
              <a:effectLst/>
              <a:latin typeface="Palatino Linotype" panose="02040502050505030304" pitchFamily="18" charset="0"/>
              <a:ea typeface="Times New Roman" panose="02020603050405020304" pitchFamily="18" charset="0"/>
              <a:cs typeface="Arial" panose="020B0604020202020204" pitchFamily="34" charset="0"/>
            </a:endParaRPr>
          </a:p>
        </p:txBody>
      </p:sp>
      <p:sp>
        <p:nvSpPr>
          <p:cNvPr id="4" name="Slide Number Placeholder 3">
            <a:extLst>
              <a:ext uri="{FF2B5EF4-FFF2-40B4-BE49-F238E27FC236}">
                <a16:creationId xmlns:a16="http://schemas.microsoft.com/office/drawing/2014/main" id="{9C62B497-3C03-2C16-DA17-A2A3BD11D48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2B0D25-457A-43EA-BE1E-9EBF4BE8A02C}"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8134694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600"/>
              </a:spcBef>
              <a:spcAft>
                <a:spcPts val="600"/>
              </a:spcAft>
              <a:buNone/>
            </a:pPr>
            <a: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t>And that's where our story today begins.</a:t>
            </a:r>
          </a:p>
          <a:p>
            <a:pPr marL="0" marR="0">
              <a:lnSpc>
                <a:spcPct val="115000"/>
              </a:lnSpc>
              <a:spcBef>
                <a:spcPts val="600"/>
              </a:spcBef>
              <a:spcAft>
                <a:spcPts val="600"/>
              </a:spcAft>
              <a:buNone/>
            </a:pPr>
            <a: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t>In Matthew 9, Jesus walks toward a man with a ruined reputation.</a:t>
            </a:r>
          </a:p>
          <a:p>
            <a:pPr marL="0" marR="0">
              <a:lnSpc>
                <a:spcPct val="115000"/>
              </a:lnSpc>
              <a:spcBef>
                <a:spcPts val="600"/>
              </a:spcBef>
              <a:spcAft>
                <a:spcPts val="600"/>
              </a:spcAft>
              <a:buNone/>
            </a:pPr>
            <a: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t>A man most religious people wanted nothing to do with.</a:t>
            </a:r>
          </a:p>
          <a:p>
            <a:pPr marL="0" marR="0">
              <a:lnSpc>
                <a:spcPct val="115000"/>
              </a:lnSpc>
              <a:spcBef>
                <a:spcPts val="600"/>
              </a:spcBef>
              <a:spcAft>
                <a:spcPts val="600"/>
              </a:spcAft>
              <a:buNone/>
            </a:pPr>
            <a: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t>A man many believed was beyond redemption.</a:t>
            </a:r>
          </a:p>
          <a:p>
            <a:pPr marL="0" marR="0">
              <a:lnSpc>
                <a:spcPct val="115000"/>
              </a:lnSpc>
              <a:spcBef>
                <a:spcPts val="600"/>
              </a:spcBef>
              <a:spcAft>
                <a:spcPts val="600"/>
              </a:spcAft>
              <a:buNone/>
            </a:pPr>
            <a: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t>And instead of avoiding him...</a:t>
            </a:r>
          </a:p>
          <a:p>
            <a:pPr marL="0" marR="0">
              <a:lnSpc>
                <a:spcPct val="115000"/>
              </a:lnSpc>
              <a:spcBef>
                <a:spcPts val="600"/>
              </a:spcBef>
              <a:spcAft>
                <a:spcPts val="600"/>
              </a:spcAft>
              <a:buNone/>
            </a:pPr>
            <a: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t>Jesus walks up to him and invites him to the table.</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2B0D25-457A-43EA-BE1E-9EBF4BE8A02C}"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6680349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600"/>
              </a:spcBef>
              <a:spcAft>
                <a:spcPts val="600"/>
              </a:spcAft>
              <a:buNone/>
            </a:pPr>
            <a:r>
              <a:rPr lang="en-US" sz="1200" b="1" kern="100" dirty="0">
                <a:effectLst/>
                <a:latin typeface="Palatino Linotype" panose="02040502050505030304" pitchFamily="18" charset="0"/>
                <a:ea typeface="Times New Roman" panose="02020603050405020304" pitchFamily="18" charset="0"/>
                <a:cs typeface="Arial" panose="020B0604020202020204" pitchFamily="34" charset="0"/>
              </a:rPr>
              <a:t>(READ THE SLIDE FIRST) </a:t>
            </a:r>
            <a: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t>Matthew 9:9 begins with the phrase, </a:t>
            </a:r>
            <a:r>
              <a:rPr lang="en-US" sz="1200" b="1" kern="100" dirty="0">
                <a:effectLst/>
                <a:latin typeface="Palatino Linotype" panose="02040502050505030304" pitchFamily="18" charset="0"/>
                <a:ea typeface="Times New Roman" panose="02020603050405020304" pitchFamily="18" charset="0"/>
                <a:cs typeface="Arial" panose="020B0604020202020204" pitchFamily="34" charset="0"/>
              </a:rPr>
              <a:t>“As Jesus passed on from there.”</a:t>
            </a:r>
            <a:endParaRPr lang="en-US" sz="1200" kern="100" dirty="0">
              <a:effectLst/>
              <a:latin typeface="Palatino Linotype" panose="02040502050505030304" pitchFamily="18" charset="0"/>
              <a:ea typeface="Times New Roman" panose="02020603050405020304" pitchFamily="18" charset="0"/>
              <a:cs typeface="Arial" panose="020B0604020202020204" pitchFamily="34" charset="0"/>
            </a:endParaRPr>
          </a:p>
          <a:p>
            <a:pPr marL="0" marR="0">
              <a:lnSpc>
                <a:spcPct val="115000"/>
              </a:lnSpc>
              <a:spcBef>
                <a:spcPts val="600"/>
              </a:spcBef>
              <a:spcAft>
                <a:spcPts val="600"/>
              </a:spcAft>
              <a:buNone/>
            </a:pPr>
            <a: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t>This connects directly to the previous scene where Jesus healed the paralytic and demonstrated His authority to forgive sins. Jesus is still in the region of Capernaum, moving through a place where commerce, travel, and taxation would have been common.</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2B0D25-457A-43EA-BE1E-9EBF4BE8A02C}"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64328327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600"/>
              </a:spcBef>
              <a:spcAft>
                <a:spcPts val="600"/>
              </a:spcAft>
              <a:buNone/>
            </a:pPr>
            <a: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t>Then Matthew writes, </a:t>
            </a:r>
            <a:r>
              <a:rPr lang="en-US" sz="1200" b="1" kern="100" dirty="0">
                <a:effectLst/>
                <a:latin typeface="Palatino Linotype" panose="02040502050505030304" pitchFamily="18" charset="0"/>
                <a:ea typeface="Times New Roman" panose="02020603050405020304" pitchFamily="18" charset="0"/>
                <a:cs typeface="Arial" panose="020B0604020202020204" pitchFamily="34" charset="0"/>
              </a:rPr>
              <a:t>“he saw a man called Matthew.”</a:t>
            </a:r>
            <a:endParaRPr lang="en-US" sz="1200" kern="100" dirty="0">
              <a:effectLst/>
              <a:latin typeface="Palatino Linotype" panose="02040502050505030304" pitchFamily="18" charset="0"/>
              <a:ea typeface="Times New Roman" panose="02020603050405020304" pitchFamily="18" charset="0"/>
              <a:cs typeface="Arial" panose="020B0604020202020204" pitchFamily="34" charset="0"/>
            </a:endParaRPr>
          </a:p>
          <a:p>
            <a:pPr marL="0" marR="0">
              <a:lnSpc>
                <a:spcPct val="115000"/>
              </a:lnSpc>
              <a:spcBef>
                <a:spcPts val="600"/>
              </a:spcBef>
              <a:spcAft>
                <a:spcPts val="600"/>
              </a:spcAft>
              <a:buNone/>
            </a:pPr>
            <a: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t>This is important because Matthew is writing about himself. Mark and Luke identify him as </a:t>
            </a:r>
            <a:r>
              <a:rPr lang="en-US" sz="1200" b="1" kern="100" dirty="0">
                <a:effectLst/>
                <a:latin typeface="Palatino Linotype" panose="02040502050505030304" pitchFamily="18" charset="0"/>
                <a:ea typeface="Times New Roman" panose="02020603050405020304" pitchFamily="18" charset="0"/>
                <a:cs typeface="Arial" panose="020B0604020202020204" pitchFamily="34" charset="0"/>
              </a:rPr>
              <a:t>Levi</a:t>
            </a:r>
            <a: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t>, but here he uses the name </a:t>
            </a:r>
            <a:r>
              <a:rPr lang="en-US" sz="1200" b="1" kern="100" dirty="0">
                <a:effectLst/>
                <a:latin typeface="Palatino Linotype" panose="02040502050505030304" pitchFamily="18" charset="0"/>
                <a:ea typeface="Times New Roman" panose="02020603050405020304" pitchFamily="18" charset="0"/>
                <a:cs typeface="Arial" panose="020B0604020202020204" pitchFamily="34" charset="0"/>
              </a:rPr>
              <a:t>Matthew</a:t>
            </a:r>
            <a: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t>, which means something like “gift of God.” He doesn’t hide his past. He records his own calling with striking simplicity.</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2B0D25-457A-43EA-BE1E-9EBF4BE8A02C}"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0605848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600"/>
              </a:spcBef>
              <a:spcAft>
                <a:spcPts val="600"/>
              </a:spcAft>
              <a:buNone/>
            </a:pPr>
            <a: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t>When the company reached its thirtieth anniversary, the owner decided to host a special banquet for all of his employees.</a:t>
            </a:r>
          </a:p>
          <a:p>
            <a:pPr marL="0" marR="0">
              <a:lnSpc>
                <a:spcPct val="115000"/>
              </a:lnSpc>
              <a:spcBef>
                <a:spcPts val="600"/>
              </a:spcBef>
              <a:spcAft>
                <a:spcPts val="600"/>
              </a:spcAft>
              <a:buNone/>
            </a:pPr>
            <a: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t>It would be held at the nicest venue in town.</a:t>
            </a:r>
          </a:p>
          <a:p>
            <a:pPr marL="0" marR="0">
              <a:lnSpc>
                <a:spcPct val="115000"/>
              </a:lnSpc>
              <a:spcBef>
                <a:spcPts val="600"/>
              </a:spcBef>
              <a:spcAft>
                <a:spcPts val="600"/>
              </a:spcAft>
              <a:buNone/>
            </a:pPr>
            <a: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t>The food would be catered. Awards would be given. Stories would be shared.</a:t>
            </a:r>
          </a:p>
          <a:p>
            <a:pPr marL="0" marR="0">
              <a:lnSpc>
                <a:spcPct val="115000"/>
              </a:lnSpc>
              <a:spcBef>
                <a:spcPts val="600"/>
              </a:spcBef>
              <a:spcAft>
                <a:spcPts val="600"/>
              </a:spcAft>
              <a:buNone/>
            </a:pPr>
            <a: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t>It would be a celebration of everything they had built together.</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2B0D25-457A-43EA-BE1E-9EBF4BE8A02C}"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58074382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600"/>
              </a:spcBef>
              <a:spcAft>
                <a:spcPts val="600"/>
              </a:spcAft>
              <a:buNone/>
            </a:pPr>
            <a: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t>Tax collectors were despised. They collected revenue for Rome, often from their own Jewish people. They were viewed as collaborators with Gentile oppressors and were commonly associated with greed, dishonesty, and betrayal. Matthew says Jesus saw him </a:t>
            </a:r>
            <a:r>
              <a:rPr lang="en-US" sz="1200" b="1" kern="100" dirty="0">
                <a:effectLst/>
                <a:latin typeface="Palatino Linotype" panose="02040502050505030304" pitchFamily="18" charset="0"/>
                <a:ea typeface="Times New Roman" panose="02020603050405020304" pitchFamily="18" charset="0"/>
                <a:cs typeface="Arial" panose="020B0604020202020204" pitchFamily="34" charset="0"/>
              </a:rPr>
              <a:t>“sitting at the tax booth.”</a:t>
            </a:r>
            <a:endParaRPr lang="en-US" sz="1200" kern="100" dirty="0">
              <a:effectLst/>
              <a:latin typeface="Palatino Linotype" panose="02040502050505030304" pitchFamily="18" charset="0"/>
              <a:ea typeface="Times New Roman" panose="02020603050405020304" pitchFamily="18" charset="0"/>
              <a:cs typeface="Arial" panose="020B0604020202020204" pitchFamily="34" charset="0"/>
            </a:endParaRPr>
          </a:p>
          <a:p>
            <a:pPr marL="0" marR="0">
              <a:lnSpc>
                <a:spcPct val="115000"/>
              </a:lnSpc>
              <a:spcBef>
                <a:spcPts val="600"/>
              </a:spcBef>
              <a:spcAft>
                <a:spcPts val="600"/>
              </a:spcAft>
              <a:buNone/>
            </a:pPr>
            <a:endParaRPr lang="en-US" sz="1200" kern="100" dirty="0">
              <a:effectLst/>
              <a:latin typeface="Palatino Linotype" panose="02040502050505030304" pitchFamily="18" charset="0"/>
              <a:ea typeface="Times New Roman" panose="02020603050405020304" pitchFamily="18"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2B0D25-457A-43EA-BE1E-9EBF4BE8A02C}"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12327198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600"/>
              </a:spcBef>
              <a:spcAft>
                <a:spcPts val="600"/>
              </a:spcAft>
              <a:buNone/>
            </a:pPr>
            <a: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t>The </a:t>
            </a:r>
            <a:r>
              <a:rPr lang="en-US" sz="1200" b="1" kern="100" dirty="0">
                <a:effectLst/>
                <a:latin typeface="Palatino Linotype" panose="02040502050505030304" pitchFamily="18" charset="0"/>
                <a:ea typeface="Times New Roman" panose="02020603050405020304" pitchFamily="18" charset="0"/>
                <a:cs typeface="Arial" panose="020B0604020202020204" pitchFamily="34" charset="0"/>
              </a:rPr>
              <a:t>tax booth</a:t>
            </a:r>
            <a: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t> was likely a customs station where taxes were collected on goods, travel, fishing, trade, or transport. Since Capernaum was near important roads and the Sea of Galilee, this would have been a strategic place for collecting tolls.</a:t>
            </a:r>
          </a:p>
          <a:p>
            <a:pPr marL="0" marR="0">
              <a:lnSpc>
                <a:spcPct val="115000"/>
              </a:lnSpc>
              <a:spcBef>
                <a:spcPts val="600"/>
              </a:spcBef>
              <a:spcAft>
                <a:spcPts val="600"/>
              </a:spcAft>
              <a:buNone/>
            </a:pPr>
            <a: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t>Then Jesus says, </a:t>
            </a:r>
            <a:r>
              <a:rPr lang="en-US" sz="1200" b="1" kern="100" dirty="0">
                <a:effectLst/>
                <a:latin typeface="Palatino Linotype" panose="02040502050505030304" pitchFamily="18" charset="0"/>
                <a:ea typeface="Times New Roman" panose="02020603050405020304" pitchFamily="18" charset="0"/>
                <a:cs typeface="Arial" panose="020B0604020202020204" pitchFamily="34" charset="0"/>
              </a:rPr>
              <a:t>“Follow me.”</a:t>
            </a:r>
            <a:endParaRPr lang="en-US" sz="1200" kern="100" dirty="0">
              <a:effectLst/>
              <a:latin typeface="Palatino Linotype" panose="02040502050505030304" pitchFamily="18" charset="0"/>
              <a:ea typeface="Times New Roman" panose="02020603050405020304" pitchFamily="18"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2B0D25-457A-43EA-BE1E-9EBF4BE8A02C}"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67252616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600"/>
              </a:spcBef>
              <a:spcAft>
                <a:spcPts val="600"/>
              </a:spcAft>
              <a:buNone/>
            </a:pPr>
            <a: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t>The phrase is simple but authoritative. Jesus doesn’t ask Matthew to admire Him, agree with Him, or respect Him. He calls him into discipleship.</a:t>
            </a:r>
          </a:p>
          <a:p>
            <a:pPr marL="0" marR="0">
              <a:lnSpc>
                <a:spcPct val="115000"/>
              </a:lnSpc>
              <a:spcBef>
                <a:spcPts val="600"/>
              </a:spcBef>
              <a:spcAft>
                <a:spcPts val="600"/>
              </a:spcAft>
              <a:buNone/>
            </a:pPr>
            <a: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t>In the first-century Jewish world, disciples usually sought out rabbis. Here, Jesus does the seeking. He approaches the tax collector and calls him.</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2B0D25-457A-43EA-BE1E-9EBF4BE8A02C}"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71854957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600"/>
              </a:spcBef>
              <a:spcAft>
                <a:spcPts val="600"/>
              </a:spcAft>
              <a:buNone/>
            </a:pPr>
            <a: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t>Matthew writes, </a:t>
            </a:r>
            <a:r>
              <a:rPr lang="en-US" sz="1200" b="1" kern="100" dirty="0">
                <a:effectLst/>
                <a:latin typeface="Palatino Linotype" panose="02040502050505030304" pitchFamily="18" charset="0"/>
                <a:ea typeface="Times New Roman" panose="02020603050405020304" pitchFamily="18" charset="0"/>
                <a:cs typeface="Arial" panose="020B0604020202020204" pitchFamily="34" charset="0"/>
              </a:rPr>
              <a:t>“And he rose and followed him.”</a:t>
            </a:r>
            <a:endParaRPr lang="en-US" sz="1200" kern="100" dirty="0">
              <a:effectLst/>
              <a:latin typeface="Palatino Linotype" panose="02040502050505030304" pitchFamily="18" charset="0"/>
              <a:ea typeface="Times New Roman" panose="02020603050405020304" pitchFamily="18" charset="0"/>
              <a:cs typeface="Arial" panose="020B0604020202020204" pitchFamily="34" charset="0"/>
            </a:endParaRPr>
          </a:p>
          <a:p>
            <a:pPr marL="0" marR="0">
              <a:lnSpc>
                <a:spcPct val="115000"/>
              </a:lnSpc>
              <a:spcBef>
                <a:spcPts val="600"/>
              </a:spcBef>
              <a:spcAft>
                <a:spcPts val="600"/>
              </a:spcAft>
              <a:buNone/>
            </a:pPr>
            <a: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t>The response is immediate. The tax booth represents Matthew’s old life, old income, old identity, and old allegiance. Rising from that place marks a decisive break. The man known as a tax collector becomes a follower of Jesus.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2B0D25-457A-43EA-BE1E-9EBF4BE8A02C}"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13579876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600"/>
              </a:spcBef>
              <a:spcAft>
                <a:spcPts val="600"/>
              </a:spcAft>
              <a:buNone/>
            </a:pPr>
            <a:r>
              <a:rPr kumimoji="0" lang="en-US" sz="1200" b="1" i="0" u="none" strike="noStrike" kern="100" cap="none" spc="0" normalizeH="0" baseline="0" noProof="0" dirty="0">
                <a:ln>
                  <a:noFill/>
                </a:ln>
                <a:solidFill>
                  <a:prstClr val="black"/>
                </a:solidFill>
                <a:effectLst/>
                <a:uLnTx/>
                <a:uFillTx/>
                <a:latin typeface="Palatino Linotype" panose="02040502050505030304" pitchFamily="18" charset="0"/>
                <a:ea typeface="Times New Roman" panose="02020603050405020304" pitchFamily="18" charset="0"/>
                <a:cs typeface="Arial" panose="020B0604020202020204" pitchFamily="34" charset="0"/>
              </a:rPr>
              <a:t>(READ THE SLIDE FIRST) </a:t>
            </a:r>
            <a: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t>The next scene moves from the tax booth to a meal.</a:t>
            </a:r>
          </a:p>
          <a:p>
            <a:pPr marL="0" marR="0">
              <a:lnSpc>
                <a:spcPct val="115000"/>
              </a:lnSpc>
              <a:spcBef>
                <a:spcPts val="600"/>
              </a:spcBef>
              <a:spcAft>
                <a:spcPts val="600"/>
              </a:spcAft>
              <a:buNone/>
            </a:pPr>
            <a: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t>Matthew writes, </a:t>
            </a:r>
            <a:r>
              <a:rPr lang="en-US" sz="1200" b="1" kern="100" dirty="0">
                <a:effectLst/>
                <a:latin typeface="Palatino Linotype" panose="02040502050505030304" pitchFamily="18" charset="0"/>
                <a:ea typeface="Times New Roman" panose="02020603050405020304" pitchFamily="18" charset="0"/>
                <a:cs typeface="Arial" panose="020B0604020202020204" pitchFamily="34" charset="0"/>
              </a:rPr>
              <a:t>“as Jesus reclined at table in the house.”</a:t>
            </a:r>
            <a:endParaRPr lang="en-US" sz="1200" kern="100" dirty="0">
              <a:effectLst/>
              <a:latin typeface="Palatino Linotype" panose="02040502050505030304" pitchFamily="18" charset="0"/>
              <a:ea typeface="Times New Roman" panose="02020603050405020304" pitchFamily="18" charset="0"/>
              <a:cs typeface="Arial" panose="020B0604020202020204" pitchFamily="34" charset="0"/>
            </a:endParaRPr>
          </a:p>
          <a:p>
            <a:pPr marL="0" marR="0">
              <a:lnSpc>
                <a:spcPct val="115000"/>
              </a:lnSpc>
              <a:spcBef>
                <a:spcPts val="600"/>
              </a:spcBef>
              <a:spcAft>
                <a:spcPts val="600"/>
              </a:spcAft>
              <a:buNone/>
            </a:pPr>
            <a: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t>In that culture, formal meals were often eaten while reclining. This wasn’t fast food or casual snacking. Reclining at table suggested fellowship, welcome, relationship, and shared life.</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2B0D25-457A-43EA-BE1E-9EBF4BE8A02C}"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64873155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2AFB46-B871-15AD-FB1B-312C875F57C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A05127A-920D-3996-ADDF-D805E2013D0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4F2CEFD-78E3-2F9B-59B0-70493EDC66CE}"/>
              </a:ext>
            </a:extLst>
          </p:cNvPr>
          <p:cNvSpPr>
            <a:spLocks noGrp="1"/>
          </p:cNvSpPr>
          <p:nvPr>
            <p:ph type="body" idx="1"/>
          </p:nvPr>
        </p:nvSpPr>
        <p:spPr/>
        <p:txBody>
          <a:bodyPr/>
          <a:lstStyle/>
          <a:p>
            <a:pPr marL="0" marR="0">
              <a:lnSpc>
                <a:spcPct val="115000"/>
              </a:lnSpc>
              <a:spcBef>
                <a:spcPts val="600"/>
              </a:spcBef>
              <a:spcAft>
                <a:spcPts val="600"/>
              </a:spcAft>
              <a:buNone/>
            </a:pPr>
            <a: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t>The phrase </a:t>
            </a:r>
            <a:r>
              <a:rPr lang="en-US" sz="1200" b="1" kern="100" dirty="0">
                <a:effectLst/>
                <a:latin typeface="Palatino Linotype" panose="02040502050505030304" pitchFamily="18" charset="0"/>
                <a:ea typeface="Times New Roman" panose="02020603050405020304" pitchFamily="18" charset="0"/>
                <a:cs typeface="Arial" panose="020B0604020202020204" pitchFamily="34" charset="0"/>
              </a:rPr>
              <a:t>“in the house”</a:t>
            </a:r>
            <a: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t> is likely Matthew’s house. Luke’s Gospel tells us Levi made Jesus “a great feast” in his house. Matthew doesn’t emphasize his own hospitality, but the scene strongly suggests that Matthew has invited Jesus and others into his home.</a:t>
            </a:r>
          </a:p>
          <a:p>
            <a:endParaRPr lang="en-US" dirty="0"/>
          </a:p>
        </p:txBody>
      </p:sp>
      <p:sp>
        <p:nvSpPr>
          <p:cNvPr id="4" name="Slide Number Placeholder 3">
            <a:extLst>
              <a:ext uri="{FF2B5EF4-FFF2-40B4-BE49-F238E27FC236}">
                <a16:creationId xmlns:a16="http://schemas.microsoft.com/office/drawing/2014/main" id="{B450499C-0FA6-E2F4-483D-B116D733D23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2B0D25-457A-43EA-BE1E-9EBF4BE8A02C}"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14331293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A802C8-78BB-C52F-D637-64FFAA51350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EEFC97A-7191-5CCF-9E51-457762A3B13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A366DE4-934D-F8AE-AE01-49302EFFD79C}"/>
              </a:ext>
            </a:extLst>
          </p:cNvPr>
          <p:cNvSpPr>
            <a:spLocks noGrp="1"/>
          </p:cNvSpPr>
          <p:nvPr>
            <p:ph type="body" idx="1"/>
          </p:nvPr>
        </p:nvSpPr>
        <p:spPr/>
        <p:txBody>
          <a:bodyPr/>
          <a:lstStyle/>
          <a:p>
            <a:pPr marL="0" marR="0">
              <a:lnSpc>
                <a:spcPct val="115000"/>
              </a:lnSpc>
              <a:spcBef>
                <a:spcPts val="600"/>
              </a:spcBef>
              <a:spcAft>
                <a:spcPts val="600"/>
              </a:spcAft>
              <a:buNone/>
            </a:pPr>
            <a: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t>Then Matthew says, </a:t>
            </a:r>
            <a:r>
              <a:rPr lang="en-US" sz="1200" b="1" kern="100" dirty="0">
                <a:effectLst/>
                <a:latin typeface="Palatino Linotype" panose="02040502050505030304" pitchFamily="18" charset="0"/>
                <a:ea typeface="Times New Roman" panose="02020603050405020304" pitchFamily="18" charset="0"/>
                <a:cs typeface="Arial" panose="020B0604020202020204" pitchFamily="34" charset="0"/>
              </a:rPr>
              <a:t>“behold.”</a:t>
            </a:r>
            <a:endParaRPr lang="en-US" sz="1200" kern="100" dirty="0">
              <a:effectLst/>
              <a:latin typeface="Palatino Linotype" panose="02040502050505030304" pitchFamily="18" charset="0"/>
              <a:ea typeface="Times New Roman" panose="02020603050405020304" pitchFamily="18" charset="0"/>
              <a:cs typeface="Arial" panose="020B0604020202020204" pitchFamily="34" charset="0"/>
            </a:endParaRPr>
          </a:p>
          <a:p>
            <a:pPr marL="0" marR="0">
              <a:lnSpc>
                <a:spcPct val="115000"/>
              </a:lnSpc>
              <a:spcBef>
                <a:spcPts val="600"/>
              </a:spcBef>
              <a:spcAft>
                <a:spcPts val="600"/>
              </a:spcAft>
              <a:buNone/>
            </a:pPr>
            <a: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t>That word signals a surprise. It invites the reader to notice something unexpected. What’s unexpected?</a:t>
            </a:r>
          </a:p>
          <a:p>
            <a:pPr marL="0" marR="0">
              <a:lnSpc>
                <a:spcPct val="115000"/>
              </a:lnSpc>
              <a:spcBef>
                <a:spcPts val="600"/>
              </a:spcBef>
              <a:spcAft>
                <a:spcPts val="600"/>
              </a:spcAft>
              <a:buNone/>
            </a:pPr>
            <a:r>
              <a:rPr lang="en-US" sz="1200" b="1" kern="100" dirty="0">
                <a:effectLst/>
                <a:latin typeface="Palatino Linotype" panose="02040502050505030304" pitchFamily="18" charset="0"/>
                <a:ea typeface="Times New Roman" panose="02020603050405020304" pitchFamily="18" charset="0"/>
                <a:cs typeface="Arial" panose="020B0604020202020204" pitchFamily="34" charset="0"/>
              </a:rPr>
              <a:t>“Many tax collectors and sinners came.”</a:t>
            </a:r>
            <a:endParaRPr lang="en-US" sz="1200" kern="100" dirty="0">
              <a:effectLst/>
              <a:latin typeface="Palatino Linotype" panose="02040502050505030304" pitchFamily="18" charset="0"/>
              <a:ea typeface="Times New Roman" panose="02020603050405020304" pitchFamily="18" charset="0"/>
              <a:cs typeface="Arial" panose="020B0604020202020204" pitchFamily="34" charset="0"/>
            </a:endParaRPr>
          </a:p>
          <a:p>
            <a:endParaRPr lang="en-US" dirty="0"/>
          </a:p>
        </p:txBody>
      </p:sp>
      <p:sp>
        <p:nvSpPr>
          <p:cNvPr id="4" name="Slide Number Placeholder 3">
            <a:extLst>
              <a:ext uri="{FF2B5EF4-FFF2-40B4-BE49-F238E27FC236}">
                <a16:creationId xmlns:a16="http://schemas.microsoft.com/office/drawing/2014/main" id="{2C4466D2-9350-C532-E917-B87D74BBBE8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2B0D25-457A-43EA-BE1E-9EBF4BE8A02C}"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2760417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D69561-D999-728B-460B-45FE2653E08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ACBF3E6-6965-EBFB-D5AB-29A6AD0AEA2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E3D46E5-CA66-38B7-7334-C591BD41C29E}"/>
              </a:ext>
            </a:extLst>
          </p:cNvPr>
          <p:cNvSpPr>
            <a:spLocks noGrp="1"/>
          </p:cNvSpPr>
          <p:nvPr>
            <p:ph type="body" idx="1"/>
          </p:nvPr>
        </p:nvSpPr>
        <p:spPr/>
        <p:txBody>
          <a:bodyPr/>
          <a:lstStyle/>
          <a:p>
            <a:pPr marL="0" marR="0">
              <a:lnSpc>
                <a:spcPct val="115000"/>
              </a:lnSpc>
              <a:spcBef>
                <a:spcPts val="600"/>
              </a:spcBef>
              <a:spcAft>
                <a:spcPts val="600"/>
              </a:spcAft>
              <a:buNone/>
            </a:pPr>
            <a: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t>Matthew wasn’t alone. His circle of relationships was filled with people who shared his reputation. Tax collectors gathered with tax collectors. Social outcasts gathered with social outcasts.</a:t>
            </a:r>
          </a:p>
          <a:p>
            <a:pPr marL="0" marR="0">
              <a:lnSpc>
                <a:spcPct val="115000"/>
              </a:lnSpc>
              <a:spcBef>
                <a:spcPts val="600"/>
              </a:spcBef>
              <a:spcAft>
                <a:spcPts val="600"/>
              </a:spcAft>
              <a:buNone/>
            </a:pPr>
            <a: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t>The phrase </a:t>
            </a:r>
            <a:r>
              <a:rPr lang="en-US" sz="1200" b="1" kern="100" dirty="0">
                <a:effectLst/>
                <a:latin typeface="Palatino Linotype" panose="02040502050505030304" pitchFamily="18" charset="0"/>
                <a:ea typeface="Times New Roman" panose="02020603050405020304" pitchFamily="18" charset="0"/>
                <a:cs typeface="Arial" panose="020B0604020202020204" pitchFamily="34" charset="0"/>
              </a:rPr>
              <a:t>“tax collectors and sinners”</a:t>
            </a:r>
            <a: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t> wasn’t neutral. It was a category used by religious people to describe those viewed as morally compromised, ceremonially unclean, or socially shameful.</a:t>
            </a:r>
          </a:p>
          <a:p>
            <a:endParaRPr lang="en-US" dirty="0"/>
          </a:p>
        </p:txBody>
      </p:sp>
      <p:sp>
        <p:nvSpPr>
          <p:cNvPr id="4" name="Slide Number Placeholder 3">
            <a:extLst>
              <a:ext uri="{FF2B5EF4-FFF2-40B4-BE49-F238E27FC236}">
                <a16:creationId xmlns:a16="http://schemas.microsoft.com/office/drawing/2014/main" id="{5A843DF4-A7D4-2FBF-2583-5D02E8A1B04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2B0D25-457A-43EA-BE1E-9EBF4BE8A02C}"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90884945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9CC2A2-9444-4471-E918-0FDD4E2D30B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83B2D98-9C13-6B7C-2625-1925D79EC1B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35B33AD-86B8-D767-0749-A9E928A28415}"/>
              </a:ext>
            </a:extLst>
          </p:cNvPr>
          <p:cNvSpPr>
            <a:spLocks noGrp="1"/>
          </p:cNvSpPr>
          <p:nvPr>
            <p:ph type="body" idx="1"/>
          </p:nvPr>
        </p:nvSpPr>
        <p:spPr/>
        <p:txBody>
          <a:bodyPr/>
          <a:lstStyle/>
          <a:p>
            <a:pPr marL="0" marR="0">
              <a:lnSpc>
                <a:spcPct val="115000"/>
              </a:lnSpc>
              <a:spcBef>
                <a:spcPts val="600"/>
              </a:spcBef>
              <a:spcAft>
                <a:spcPts val="600"/>
              </a:spcAft>
              <a:buNone/>
            </a:pPr>
            <a: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t>“Sinners” here doesn’t mean that the Pharisees believed they themselves had no sin at all. It refers to people publicly known for lifestyles outside the accepted boundaries of religious respectability.</a:t>
            </a:r>
          </a:p>
          <a:p>
            <a:endParaRPr lang="en-US" dirty="0"/>
          </a:p>
        </p:txBody>
      </p:sp>
      <p:sp>
        <p:nvSpPr>
          <p:cNvPr id="4" name="Slide Number Placeholder 3">
            <a:extLst>
              <a:ext uri="{FF2B5EF4-FFF2-40B4-BE49-F238E27FC236}">
                <a16:creationId xmlns:a16="http://schemas.microsoft.com/office/drawing/2014/main" id="{B5775676-83A2-010A-85B0-1F49E62E7B3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2B0D25-457A-43EA-BE1E-9EBF4BE8A02C}"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79869313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F3ADD9-ACC1-97D7-339F-37D62F5D4FD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8FB0B6E-1A22-D4E4-7F1F-C0857117AF7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2AA0E5E-5E57-0A6F-E0FD-8B8E30657677}"/>
              </a:ext>
            </a:extLst>
          </p:cNvPr>
          <p:cNvSpPr>
            <a:spLocks noGrp="1"/>
          </p:cNvSpPr>
          <p:nvPr>
            <p:ph type="body" idx="1"/>
          </p:nvPr>
        </p:nvSpPr>
        <p:spPr/>
        <p:txBody>
          <a:bodyPr/>
          <a:lstStyle/>
          <a:p>
            <a:pPr marL="0" marR="0">
              <a:lnSpc>
                <a:spcPct val="115000"/>
              </a:lnSpc>
              <a:spcBef>
                <a:spcPts val="600"/>
              </a:spcBef>
              <a:spcAft>
                <a:spcPts val="600"/>
              </a:spcAft>
              <a:buNone/>
            </a:pPr>
            <a: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t>Then Matthew says they were </a:t>
            </a:r>
            <a:r>
              <a:rPr lang="en-US" sz="1200" b="1" kern="100" dirty="0">
                <a:effectLst/>
                <a:latin typeface="Palatino Linotype" panose="02040502050505030304" pitchFamily="18" charset="0"/>
                <a:ea typeface="Times New Roman" panose="02020603050405020304" pitchFamily="18" charset="0"/>
                <a:cs typeface="Arial" panose="020B0604020202020204" pitchFamily="34" charset="0"/>
              </a:rPr>
              <a:t>“reclining with Jesus and his disciples.”</a:t>
            </a:r>
            <a:endParaRPr lang="en-US" sz="1200" kern="100" dirty="0">
              <a:effectLst/>
              <a:latin typeface="Palatino Linotype" panose="02040502050505030304" pitchFamily="18" charset="0"/>
              <a:ea typeface="Times New Roman" panose="02020603050405020304" pitchFamily="18" charset="0"/>
              <a:cs typeface="Arial" panose="020B0604020202020204" pitchFamily="34" charset="0"/>
            </a:endParaRPr>
          </a:p>
          <a:p>
            <a:pPr marL="0" marR="0">
              <a:lnSpc>
                <a:spcPct val="115000"/>
              </a:lnSpc>
              <a:spcBef>
                <a:spcPts val="600"/>
              </a:spcBef>
              <a:spcAft>
                <a:spcPts val="600"/>
              </a:spcAft>
              <a:buNone/>
            </a:pPr>
            <a: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t>This is the scandal of the scene. Jesus isn’t merely speaking to them from a safe distance. He’s sharing a table with them. In that culture, table fellowship was meaningful. To eat with someone was to be associated with them.</a:t>
            </a:r>
          </a:p>
          <a:p>
            <a:pPr marL="0" marR="0">
              <a:lnSpc>
                <a:spcPct val="115000"/>
              </a:lnSpc>
              <a:spcBef>
                <a:spcPts val="600"/>
              </a:spcBef>
              <a:spcAft>
                <a:spcPts val="600"/>
              </a:spcAft>
              <a:buNone/>
            </a:pPr>
            <a: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t>This meal becomes a visible picture of Jesus’ mission.</a:t>
            </a:r>
          </a:p>
          <a:p>
            <a:endParaRPr lang="en-US" dirty="0"/>
          </a:p>
        </p:txBody>
      </p:sp>
      <p:sp>
        <p:nvSpPr>
          <p:cNvPr id="4" name="Slide Number Placeholder 3">
            <a:extLst>
              <a:ext uri="{FF2B5EF4-FFF2-40B4-BE49-F238E27FC236}">
                <a16:creationId xmlns:a16="http://schemas.microsoft.com/office/drawing/2014/main" id="{A0CB202C-A1C2-E773-FD10-771A8035426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2B0D25-457A-43EA-BE1E-9EBF4BE8A02C}"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677710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600"/>
              </a:spcBef>
              <a:spcAft>
                <a:spcPts val="600"/>
              </a:spcAft>
              <a:buNone/>
            </a:pPr>
            <a: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t>As preparations began, the owner instructed his assistant to prepare invitations for every employee.</a:t>
            </a:r>
          </a:p>
          <a:p>
            <a:pPr marL="0" marR="0">
              <a:lnSpc>
                <a:spcPct val="115000"/>
              </a:lnSpc>
              <a:spcBef>
                <a:spcPts val="600"/>
              </a:spcBef>
              <a:spcAft>
                <a:spcPts val="600"/>
              </a:spcAft>
              <a:buNone/>
            </a:pPr>
            <a: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t>Then he paused. "There’s one more person I want invited."</a:t>
            </a:r>
          </a:p>
          <a:p>
            <a:pPr marL="0" marR="0">
              <a:lnSpc>
                <a:spcPct val="115000"/>
              </a:lnSpc>
              <a:spcBef>
                <a:spcPts val="600"/>
              </a:spcBef>
              <a:spcAft>
                <a:spcPts val="600"/>
              </a:spcAft>
              <a:buNone/>
            </a:pPr>
            <a: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t>The assistant looked confused. "Who?"</a:t>
            </a:r>
          </a:p>
          <a:p>
            <a:pPr marL="0" marR="0">
              <a:lnSpc>
                <a:spcPct val="115000"/>
              </a:lnSpc>
              <a:spcBef>
                <a:spcPts val="600"/>
              </a:spcBef>
              <a:spcAft>
                <a:spcPts val="600"/>
              </a:spcAft>
              <a:buNone/>
            </a:pPr>
            <a: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t>The owner gave the name.</a:t>
            </a:r>
          </a:p>
          <a:p>
            <a:pPr marL="0" marR="0">
              <a:lnSpc>
                <a:spcPct val="115000"/>
              </a:lnSpc>
              <a:spcBef>
                <a:spcPts val="600"/>
              </a:spcBef>
              <a:spcAft>
                <a:spcPts val="600"/>
              </a:spcAft>
              <a:buNone/>
            </a:pPr>
            <a: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t>The assistant immediately knew who he was talking about.</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2B0D25-457A-43EA-BE1E-9EBF4BE8A02C}"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37702894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600"/>
              </a:spcBef>
              <a:spcAft>
                <a:spcPts val="600"/>
              </a:spcAft>
              <a:buNone/>
            </a:pPr>
            <a:r>
              <a:rPr kumimoji="0" lang="en-US" sz="1200" b="1" i="0" u="none" strike="noStrike" kern="100" cap="none" spc="0" normalizeH="0" baseline="0" noProof="0" dirty="0">
                <a:ln>
                  <a:noFill/>
                </a:ln>
                <a:solidFill>
                  <a:prstClr val="black"/>
                </a:solidFill>
                <a:effectLst/>
                <a:uLnTx/>
                <a:uFillTx/>
                <a:latin typeface="Palatino Linotype" panose="02040502050505030304" pitchFamily="18" charset="0"/>
                <a:ea typeface="Times New Roman" panose="02020603050405020304" pitchFamily="18" charset="0"/>
                <a:cs typeface="Arial" panose="020B0604020202020204" pitchFamily="34" charset="0"/>
              </a:rPr>
              <a:t>(READ THE SLIDE FIRST) </a:t>
            </a:r>
            <a: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t>Matthew now introduces the Pharisees.</a:t>
            </a:r>
          </a:p>
          <a:p>
            <a:pPr marL="0" marR="0">
              <a:lnSpc>
                <a:spcPct val="115000"/>
              </a:lnSpc>
              <a:spcBef>
                <a:spcPts val="600"/>
              </a:spcBef>
              <a:spcAft>
                <a:spcPts val="600"/>
              </a:spcAft>
              <a:buNone/>
            </a:pPr>
            <a: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t>The Pharisees were a respected religious movement committed to careful obedience, ritual purity, and separation from anything they believed would defile them. Their concern wasn’t casual. They believed holiness had to be guarded.</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2B0D25-457A-43EA-BE1E-9EBF4BE8A02C}"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05199212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2E793B-814D-BD11-EF0B-404F91E7A37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8DA244C-3F4D-D638-4B52-4420D0141AA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AB6B7E9-4C2F-A8A5-DF60-9319D119430A}"/>
              </a:ext>
            </a:extLst>
          </p:cNvPr>
          <p:cNvSpPr>
            <a:spLocks noGrp="1"/>
          </p:cNvSpPr>
          <p:nvPr>
            <p:ph type="body" idx="1"/>
          </p:nvPr>
        </p:nvSpPr>
        <p:spPr/>
        <p:txBody>
          <a:bodyPr/>
          <a:lstStyle/>
          <a:p>
            <a:pPr marL="0" marR="0">
              <a:lnSpc>
                <a:spcPct val="115000"/>
              </a:lnSpc>
              <a:spcBef>
                <a:spcPts val="600"/>
              </a:spcBef>
              <a:spcAft>
                <a:spcPts val="600"/>
              </a:spcAft>
              <a:buNone/>
            </a:pPr>
            <a: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t>Matthew says, </a:t>
            </a:r>
            <a:r>
              <a:rPr lang="en-US" sz="1200" b="1" kern="100" dirty="0">
                <a:effectLst/>
                <a:latin typeface="Palatino Linotype" panose="02040502050505030304" pitchFamily="18" charset="0"/>
                <a:ea typeface="Times New Roman" panose="02020603050405020304" pitchFamily="18" charset="0"/>
                <a:cs typeface="Arial" panose="020B0604020202020204" pitchFamily="34" charset="0"/>
              </a:rPr>
              <a:t>“when the Pharisees saw this.”</a:t>
            </a:r>
            <a:endParaRPr lang="en-US" sz="1200" kern="100" dirty="0">
              <a:effectLst/>
              <a:latin typeface="Palatino Linotype" panose="02040502050505030304" pitchFamily="18" charset="0"/>
              <a:ea typeface="Times New Roman" panose="02020603050405020304" pitchFamily="18" charset="0"/>
              <a:cs typeface="Arial" panose="020B0604020202020204" pitchFamily="34" charset="0"/>
            </a:endParaRPr>
          </a:p>
          <a:p>
            <a:pPr marL="0" marR="0">
              <a:lnSpc>
                <a:spcPct val="115000"/>
              </a:lnSpc>
              <a:spcBef>
                <a:spcPts val="600"/>
              </a:spcBef>
              <a:spcAft>
                <a:spcPts val="600"/>
              </a:spcAft>
              <a:buNone/>
            </a:pPr>
            <a: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t>They see the meal. They see the guests. They see Jesus’ association with people they considered spiritually contaminated.</a:t>
            </a:r>
          </a:p>
          <a:p>
            <a:pPr marL="0" marR="0">
              <a:lnSpc>
                <a:spcPct val="115000"/>
              </a:lnSpc>
              <a:spcBef>
                <a:spcPts val="600"/>
              </a:spcBef>
              <a:spcAft>
                <a:spcPts val="600"/>
              </a:spcAft>
              <a:buNone/>
            </a:pPr>
            <a: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t>Their question is then directed to the disciples:</a:t>
            </a:r>
          </a:p>
          <a:p>
            <a:pPr marL="0" marR="0">
              <a:lnSpc>
                <a:spcPct val="115000"/>
              </a:lnSpc>
              <a:spcBef>
                <a:spcPts val="600"/>
              </a:spcBef>
              <a:spcAft>
                <a:spcPts val="600"/>
              </a:spcAft>
              <a:buNone/>
            </a:pPr>
            <a:r>
              <a:rPr lang="en-US" sz="1200" b="1" kern="100" dirty="0">
                <a:effectLst/>
                <a:latin typeface="Palatino Linotype" panose="02040502050505030304" pitchFamily="18" charset="0"/>
                <a:ea typeface="Times New Roman" panose="02020603050405020304" pitchFamily="18" charset="0"/>
                <a:cs typeface="Arial" panose="020B0604020202020204" pitchFamily="34" charset="0"/>
              </a:rPr>
              <a:t>“Why does your teacher eat with tax collectors and sinners?”</a:t>
            </a:r>
            <a:endParaRPr lang="en-US" sz="1200" kern="100" dirty="0">
              <a:effectLst/>
              <a:latin typeface="Palatino Linotype" panose="02040502050505030304" pitchFamily="18" charset="0"/>
              <a:ea typeface="Times New Roman" panose="02020603050405020304" pitchFamily="18" charset="0"/>
              <a:cs typeface="Arial" panose="020B0604020202020204" pitchFamily="34" charset="0"/>
            </a:endParaRPr>
          </a:p>
          <a:p>
            <a:endParaRPr lang="en-US" dirty="0"/>
          </a:p>
        </p:txBody>
      </p:sp>
      <p:sp>
        <p:nvSpPr>
          <p:cNvPr id="4" name="Slide Number Placeholder 3">
            <a:extLst>
              <a:ext uri="{FF2B5EF4-FFF2-40B4-BE49-F238E27FC236}">
                <a16:creationId xmlns:a16="http://schemas.microsoft.com/office/drawing/2014/main" id="{14340DFF-D6B0-51C9-62E7-A775E5BBF21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2B0D25-457A-43EA-BE1E-9EBF4BE8A02C}"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6403261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63A5F7-B823-DB5D-B0BB-30FE819213E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BFF0C45-331A-541A-2556-0ECAA952949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26CA9FB-F2E7-8E8E-A193-8DFBA4450E4B}"/>
              </a:ext>
            </a:extLst>
          </p:cNvPr>
          <p:cNvSpPr>
            <a:spLocks noGrp="1"/>
          </p:cNvSpPr>
          <p:nvPr>
            <p:ph type="body" idx="1"/>
          </p:nvPr>
        </p:nvSpPr>
        <p:spPr/>
        <p:txBody>
          <a:bodyPr/>
          <a:lstStyle/>
          <a:p>
            <a:pPr marL="0" marR="0">
              <a:lnSpc>
                <a:spcPct val="115000"/>
              </a:lnSpc>
              <a:spcBef>
                <a:spcPts val="600"/>
              </a:spcBef>
              <a:spcAft>
                <a:spcPts val="600"/>
              </a:spcAft>
              <a:buNone/>
            </a:pPr>
            <a: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t>Notice they don’t ask Jesus directly. They ask His disciples. The question carries an accusation.</a:t>
            </a:r>
          </a:p>
          <a:p>
            <a:pPr marL="0" marR="0">
              <a:lnSpc>
                <a:spcPct val="115000"/>
              </a:lnSpc>
              <a:spcBef>
                <a:spcPts val="600"/>
              </a:spcBef>
              <a:spcAft>
                <a:spcPts val="600"/>
              </a:spcAft>
              <a:buNone/>
            </a:pPr>
            <a: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t>The phrase </a:t>
            </a:r>
            <a:r>
              <a:rPr lang="en-US" sz="1200" b="1" kern="100" dirty="0">
                <a:effectLst/>
                <a:latin typeface="Palatino Linotype" panose="02040502050505030304" pitchFamily="18" charset="0"/>
                <a:ea typeface="Times New Roman" panose="02020603050405020304" pitchFamily="18" charset="0"/>
                <a:cs typeface="Arial" panose="020B0604020202020204" pitchFamily="34" charset="0"/>
              </a:rPr>
              <a:t>“your teacher”</a:t>
            </a:r>
            <a: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t> is significant. Jesus is being evaluated as a rabbi. In their eyes, a true teacher of righteousness should know better than to share table fellowship with such people.</a:t>
            </a:r>
          </a:p>
          <a:p>
            <a:endParaRPr lang="en-US" dirty="0"/>
          </a:p>
        </p:txBody>
      </p:sp>
      <p:sp>
        <p:nvSpPr>
          <p:cNvPr id="4" name="Slide Number Placeholder 3">
            <a:extLst>
              <a:ext uri="{FF2B5EF4-FFF2-40B4-BE49-F238E27FC236}">
                <a16:creationId xmlns:a16="http://schemas.microsoft.com/office/drawing/2014/main" id="{31A46AE8-684A-6CBD-88DD-6C386EB7CEF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2B0D25-457A-43EA-BE1E-9EBF4BE8A02C}"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7297052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6E291D-D726-314A-9118-673A6421D17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4991F72-7BF8-6797-9BB2-E934B981897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4F00992-EDCF-9A44-C9A8-389BB65CC2FA}"/>
              </a:ext>
            </a:extLst>
          </p:cNvPr>
          <p:cNvSpPr>
            <a:spLocks noGrp="1"/>
          </p:cNvSpPr>
          <p:nvPr>
            <p:ph type="body" idx="1"/>
          </p:nvPr>
        </p:nvSpPr>
        <p:spPr/>
        <p:txBody>
          <a:bodyPr/>
          <a:lstStyle/>
          <a:p>
            <a:pPr marL="0" marR="0">
              <a:lnSpc>
                <a:spcPct val="115000"/>
              </a:lnSpc>
              <a:spcBef>
                <a:spcPts val="600"/>
              </a:spcBef>
              <a:spcAft>
                <a:spcPts val="600"/>
              </a:spcAft>
              <a:buNone/>
            </a:pPr>
            <a: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t>The heart of their concern is the word </a:t>
            </a:r>
            <a:r>
              <a:rPr lang="en-US" sz="1200" b="1" kern="100" dirty="0">
                <a:effectLst/>
                <a:latin typeface="Palatino Linotype" panose="02040502050505030304" pitchFamily="18" charset="0"/>
                <a:ea typeface="Times New Roman" panose="02020603050405020304" pitchFamily="18" charset="0"/>
                <a:cs typeface="Arial" panose="020B0604020202020204" pitchFamily="34" charset="0"/>
              </a:rPr>
              <a:t>“eat.”</a:t>
            </a:r>
            <a:endParaRPr lang="en-US" sz="1200" kern="100" dirty="0">
              <a:effectLst/>
              <a:latin typeface="Palatino Linotype" panose="02040502050505030304" pitchFamily="18" charset="0"/>
              <a:ea typeface="Times New Roman" panose="02020603050405020304" pitchFamily="18" charset="0"/>
              <a:cs typeface="Arial" panose="020B0604020202020204" pitchFamily="34" charset="0"/>
            </a:endParaRPr>
          </a:p>
          <a:p>
            <a:pPr marL="0" marR="0">
              <a:lnSpc>
                <a:spcPct val="115000"/>
              </a:lnSpc>
              <a:spcBef>
                <a:spcPts val="600"/>
              </a:spcBef>
              <a:spcAft>
                <a:spcPts val="600"/>
              </a:spcAft>
              <a:buNone/>
            </a:pPr>
            <a: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t>Again, eating together meant fellowship. Their objection isn’t merely that Jesus spoke to sinners. Their objection is that He welcomed them so closely that they shared a meal.</a:t>
            </a:r>
          </a:p>
          <a:p>
            <a:pPr marL="0" marR="0">
              <a:lnSpc>
                <a:spcPct val="115000"/>
              </a:lnSpc>
              <a:spcBef>
                <a:spcPts val="600"/>
              </a:spcBef>
              <a:spcAft>
                <a:spcPts val="600"/>
              </a:spcAft>
              <a:buNone/>
            </a:pPr>
            <a: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t>To the Pharisees, this looked like a compromise. To Jesus, it was a mission.</a:t>
            </a:r>
          </a:p>
          <a:p>
            <a:pPr marL="0" marR="0">
              <a:lnSpc>
                <a:spcPct val="115000"/>
              </a:lnSpc>
              <a:spcBef>
                <a:spcPts val="600"/>
              </a:spcBef>
              <a:spcAft>
                <a:spcPts val="600"/>
              </a:spcAft>
              <a:buNone/>
            </a:pPr>
            <a:endParaRPr lang="en-US" sz="1200" kern="100" dirty="0">
              <a:effectLst/>
              <a:latin typeface="Palatino Linotype" panose="02040502050505030304" pitchFamily="18" charset="0"/>
              <a:ea typeface="Times New Roman" panose="02020603050405020304" pitchFamily="18" charset="0"/>
              <a:cs typeface="Arial" panose="020B0604020202020204" pitchFamily="34" charset="0"/>
            </a:endParaRPr>
          </a:p>
          <a:p>
            <a:endParaRPr lang="en-US" dirty="0"/>
          </a:p>
        </p:txBody>
      </p:sp>
      <p:sp>
        <p:nvSpPr>
          <p:cNvPr id="4" name="Slide Number Placeholder 3">
            <a:extLst>
              <a:ext uri="{FF2B5EF4-FFF2-40B4-BE49-F238E27FC236}">
                <a16:creationId xmlns:a16="http://schemas.microsoft.com/office/drawing/2014/main" id="{8AFA5C7B-0F4A-DBF4-2A05-DEC0E17E8B6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2B0D25-457A-43EA-BE1E-9EBF4BE8A02C}"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61699823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600"/>
              </a:spcBef>
              <a:spcAft>
                <a:spcPts val="600"/>
              </a:spcAft>
              <a:buNone/>
            </a:pPr>
            <a:r>
              <a:rPr kumimoji="0" lang="en-US" sz="1200" b="1" i="0" u="none" strike="noStrike" kern="100" cap="none" spc="0" normalizeH="0" baseline="0" noProof="0" dirty="0">
                <a:ln>
                  <a:noFill/>
                </a:ln>
                <a:solidFill>
                  <a:prstClr val="black"/>
                </a:solidFill>
                <a:effectLst/>
                <a:uLnTx/>
                <a:uFillTx/>
                <a:latin typeface="Palatino Linotype" panose="02040502050505030304" pitchFamily="18" charset="0"/>
                <a:ea typeface="Times New Roman" panose="02020603050405020304" pitchFamily="18" charset="0"/>
                <a:cs typeface="Arial" panose="020B0604020202020204" pitchFamily="34" charset="0"/>
              </a:rPr>
              <a:t>(READ THE SLIDE FIRST) </a:t>
            </a:r>
            <a: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t>Matthew says, </a:t>
            </a:r>
            <a:r>
              <a:rPr lang="en-US" sz="1200" b="1" kern="100" dirty="0">
                <a:effectLst/>
                <a:latin typeface="Palatino Linotype" panose="02040502050505030304" pitchFamily="18" charset="0"/>
                <a:ea typeface="Times New Roman" panose="02020603050405020304" pitchFamily="18" charset="0"/>
                <a:cs typeface="Arial" panose="020B0604020202020204" pitchFamily="34" charset="0"/>
              </a:rPr>
              <a:t>“But when he heard it.”</a:t>
            </a:r>
            <a:endParaRPr lang="en-US" sz="1200" kern="100" dirty="0">
              <a:effectLst/>
              <a:latin typeface="Palatino Linotype" panose="02040502050505030304" pitchFamily="18" charset="0"/>
              <a:ea typeface="Times New Roman" panose="02020603050405020304" pitchFamily="18" charset="0"/>
              <a:cs typeface="Arial" panose="020B0604020202020204" pitchFamily="34" charset="0"/>
            </a:endParaRPr>
          </a:p>
          <a:p>
            <a:pPr marL="0" marR="0">
              <a:lnSpc>
                <a:spcPct val="115000"/>
              </a:lnSpc>
              <a:spcBef>
                <a:spcPts val="600"/>
              </a:spcBef>
              <a:spcAft>
                <a:spcPts val="600"/>
              </a:spcAft>
              <a:buNone/>
            </a:pPr>
            <a: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t>Jesus hears the question, even though it was addressed to His disciples. He answers directly because the question concerns His identity and mission.</a:t>
            </a:r>
          </a:p>
          <a:p>
            <a:pPr marL="0" marR="0">
              <a:lnSpc>
                <a:spcPct val="115000"/>
              </a:lnSpc>
              <a:spcBef>
                <a:spcPts val="600"/>
              </a:spcBef>
              <a:spcAft>
                <a:spcPts val="600"/>
              </a:spcAft>
              <a:buNone/>
            </a:pPr>
            <a: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t>Jesus says, </a:t>
            </a:r>
            <a:r>
              <a:rPr lang="en-US" sz="1200" b="1" kern="100" dirty="0">
                <a:effectLst/>
                <a:latin typeface="Palatino Linotype" panose="02040502050505030304" pitchFamily="18" charset="0"/>
                <a:ea typeface="Times New Roman" panose="02020603050405020304" pitchFamily="18" charset="0"/>
                <a:cs typeface="Arial" panose="020B0604020202020204" pitchFamily="34" charset="0"/>
              </a:rPr>
              <a:t>“Those who are well have no need of a physician, but those who are sick.”</a:t>
            </a:r>
            <a:endParaRPr lang="en-US" sz="1200" kern="100" dirty="0">
              <a:effectLst/>
              <a:latin typeface="Palatino Linotype" panose="02040502050505030304" pitchFamily="18" charset="0"/>
              <a:ea typeface="Times New Roman" panose="02020603050405020304" pitchFamily="18" charset="0"/>
              <a:cs typeface="Arial" panose="020B0604020202020204" pitchFamily="34" charset="0"/>
            </a:endParaRPr>
          </a:p>
          <a:p>
            <a:pPr marL="0" marR="0">
              <a:lnSpc>
                <a:spcPct val="115000"/>
              </a:lnSpc>
              <a:spcBef>
                <a:spcPts val="600"/>
              </a:spcBef>
              <a:spcAft>
                <a:spcPts val="600"/>
              </a:spcAft>
              <a:buNone/>
            </a:pPr>
            <a: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t>This is a proverb-like statement. It’s simple, memorable, and impossible to misunderstand.</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2B0D25-457A-43EA-BE1E-9EBF4BE8A02C}"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40879386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383D1B-8495-807A-203D-497381D2EF8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F93A739-29F0-B18B-C8E8-5965C6EE4AB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890C174-3DB8-7DBA-F174-F058AB74B5A7}"/>
              </a:ext>
            </a:extLst>
          </p:cNvPr>
          <p:cNvSpPr>
            <a:spLocks noGrp="1"/>
          </p:cNvSpPr>
          <p:nvPr>
            <p:ph type="body" idx="1"/>
          </p:nvPr>
        </p:nvSpPr>
        <p:spPr/>
        <p:txBody>
          <a:bodyPr/>
          <a:lstStyle/>
          <a:p>
            <a:pPr marL="0" marR="0">
              <a:lnSpc>
                <a:spcPct val="115000"/>
              </a:lnSpc>
              <a:spcBef>
                <a:spcPts val="600"/>
              </a:spcBef>
              <a:spcAft>
                <a:spcPts val="600"/>
              </a:spcAft>
              <a:buNone/>
            </a:pPr>
            <a: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t>A physician doesn’t avoid sick people because they are sick. The presence of sickness is the reason the physician comes near.</a:t>
            </a:r>
          </a:p>
          <a:p>
            <a:pPr marL="0" marR="0">
              <a:lnSpc>
                <a:spcPct val="115000"/>
              </a:lnSpc>
              <a:spcBef>
                <a:spcPts val="600"/>
              </a:spcBef>
              <a:spcAft>
                <a:spcPts val="600"/>
              </a:spcAft>
              <a:buNone/>
            </a:pPr>
            <a: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t>Jesus isn’t saying the Pharisees are truly spiritually healthy. He’s exposing the difference between those who recognize their sickness and those who don’t.</a:t>
            </a:r>
          </a:p>
          <a:p>
            <a:pPr marL="0" marR="0">
              <a:lnSpc>
                <a:spcPct val="115000"/>
              </a:lnSpc>
              <a:spcBef>
                <a:spcPts val="600"/>
              </a:spcBef>
              <a:spcAft>
                <a:spcPts val="600"/>
              </a:spcAft>
              <a:buNone/>
            </a:pPr>
            <a: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t>The tax collectors and sinners are obviously sick in the eyes of society.</a:t>
            </a:r>
          </a:p>
          <a:p>
            <a:endParaRPr lang="en-US" dirty="0"/>
          </a:p>
        </p:txBody>
      </p:sp>
      <p:sp>
        <p:nvSpPr>
          <p:cNvPr id="4" name="Slide Number Placeholder 3">
            <a:extLst>
              <a:ext uri="{FF2B5EF4-FFF2-40B4-BE49-F238E27FC236}">
                <a16:creationId xmlns:a16="http://schemas.microsoft.com/office/drawing/2014/main" id="{3EBA7C30-37FD-5381-346B-78578717CFD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2B0D25-457A-43EA-BE1E-9EBF4BE8A02C}"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68587570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082B89-51CD-AE91-DA4F-9E909DB2CC7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09CF707-579D-F4C8-C006-EE87B3A1390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989FDD5-32A8-6E6F-8941-1E5A3298727D}"/>
              </a:ext>
            </a:extLst>
          </p:cNvPr>
          <p:cNvSpPr>
            <a:spLocks noGrp="1"/>
          </p:cNvSpPr>
          <p:nvPr>
            <p:ph type="body" idx="1"/>
          </p:nvPr>
        </p:nvSpPr>
        <p:spPr/>
        <p:txBody>
          <a:bodyPr/>
          <a:lstStyle/>
          <a:p>
            <a:pPr marL="0" marR="0">
              <a:lnSpc>
                <a:spcPct val="115000"/>
              </a:lnSpc>
              <a:spcBef>
                <a:spcPts val="600"/>
              </a:spcBef>
              <a:spcAft>
                <a:spcPts val="600"/>
              </a:spcAft>
              <a:buNone/>
            </a:pPr>
            <a: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t>The Pharisees are sick too, but they just don’t see it.</a:t>
            </a:r>
          </a:p>
          <a:p>
            <a:pPr marL="0" marR="0">
              <a:lnSpc>
                <a:spcPct val="115000"/>
              </a:lnSpc>
              <a:spcBef>
                <a:spcPts val="600"/>
              </a:spcBef>
              <a:spcAft>
                <a:spcPts val="600"/>
              </a:spcAft>
              <a:buNone/>
            </a:pPr>
            <a: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t>The image of Jesus as a physician also fits the larger movement of Matthew 8–9. Jesus has been healing physical sickness, but now the focus moves to spiritual sickness. Sin is being pictured as a disease that requires divine mercy, not mere religious distance or disdain.</a:t>
            </a:r>
          </a:p>
          <a:p>
            <a:endParaRPr lang="en-US" dirty="0"/>
          </a:p>
        </p:txBody>
      </p:sp>
      <p:sp>
        <p:nvSpPr>
          <p:cNvPr id="4" name="Slide Number Placeholder 3">
            <a:extLst>
              <a:ext uri="{FF2B5EF4-FFF2-40B4-BE49-F238E27FC236}">
                <a16:creationId xmlns:a16="http://schemas.microsoft.com/office/drawing/2014/main" id="{74F81DB5-F845-DADD-6F89-134F3CB46E8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2B0D25-457A-43EA-BE1E-9EBF4BE8A02C}"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04986191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600"/>
              </a:spcBef>
              <a:spcAft>
                <a:spcPts val="600"/>
              </a:spcAft>
              <a:buNone/>
            </a:pPr>
            <a:r>
              <a:rPr kumimoji="0" lang="en-US" sz="1200" b="1" i="0" u="none" strike="noStrike" kern="100" cap="none" spc="0" normalizeH="0" baseline="0" noProof="0" dirty="0">
                <a:ln>
                  <a:noFill/>
                </a:ln>
                <a:solidFill>
                  <a:prstClr val="black"/>
                </a:solidFill>
                <a:effectLst/>
                <a:uLnTx/>
                <a:uFillTx/>
                <a:latin typeface="Palatino Linotype" panose="02040502050505030304" pitchFamily="18" charset="0"/>
                <a:ea typeface="Times New Roman" panose="02020603050405020304" pitchFamily="18" charset="0"/>
                <a:cs typeface="Arial" panose="020B0604020202020204" pitchFamily="34" charset="0"/>
              </a:rPr>
              <a:t>(READ THE SLIDE FIRST) </a:t>
            </a:r>
            <a: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t>Jesus then says, </a:t>
            </a:r>
            <a:r>
              <a:rPr lang="en-US" sz="1200" b="1" kern="100" dirty="0">
                <a:effectLst/>
                <a:latin typeface="Palatino Linotype" panose="02040502050505030304" pitchFamily="18" charset="0"/>
                <a:ea typeface="Times New Roman" panose="02020603050405020304" pitchFamily="18" charset="0"/>
                <a:cs typeface="Arial" panose="020B0604020202020204" pitchFamily="34" charset="0"/>
              </a:rPr>
              <a:t>“Go and learn what this means.”</a:t>
            </a:r>
            <a:endParaRPr lang="en-US" sz="1200" kern="100" dirty="0">
              <a:effectLst/>
              <a:latin typeface="Palatino Linotype" panose="02040502050505030304" pitchFamily="18" charset="0"/>
              <a:ea typeface="Times New Roman" panose="02020603050405020304" pitchFamily="18" charset="0"/>
              <a:cs typeface="Arial" panose="020B0604020202020204" pitchFamily="34" charset="0"/>
            </a:endParaRPr>
          </a:p>
          <a:p>
            <a:pPr marL="0" marR="0">
              <a:lnSpc>
                <a:spcPct val="115000"/>
              </a:lnSpc>
              <a:spcBef>
                <a:spcPts val="600"/>
              </a:spcBef>
              <a:spcAft>
                <a:spcPts val="600"/>
              </a:spcAft>
              <a:buNone/>
            </a:pPr>
            <a: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t>This was a sharp statement. These were religious teachers. They knew Scripture. They studied Scripture. They taught Scripture.</a:t>
            </a:r>
          </a:p>
          <a:p>
            <a:pPr marL="0" marR="0">
              <a:lnSpc>
                <a:spcPct val="115000"/>
              </a:lnSpc>
              <a:spcBef>
                <a:spcPts val="600"/>
              </a:spcBef>
              <a:spcAft>
                <a:spcPts val="600"/>
              </a:spcAft>
              <a:buNone/>
            </a:pPr>
            <a: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t>Yet Jesus tells them they still need to learn what Scripture means.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2B0D25-457A-43EA-BE1E-9EBF4BE8A02C}"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4954817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E76616-EFA6-15F3-C25C-A928C8B8FDA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BD1FEF3-39CF-1A26-1017-DBDDC1C3CFA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F36D039-AD35-A98F-D538-E7D737318028}"/>
              </a:ext>
            </a:extLst>
          </p:cNvPr>
          <p:cNvSpPr>
            <a:spLocks noGrp="1"/>
          </p:cNvSpPr>
          <p:nvPr>
            <p:ph type="body" idx="1"/>
          </p:nvPr>
        </p:nvSpPr>
        <p:spPr/>
        <p:txBody>
          <a:bodyPr/>
          <a:lstStyle/>
          <a:p>
            <a:pPr marL="0" marR="0">
              <a:lnSpc>
                <a:spcPct val="115000"/>
              </a:lnSpc>
              <a:spcBef>
                <a:spcPts val="600"/>
              </a:spcBef>
              <a:spcAft>
                <a:spcPts val="600"/>
              </a:spcAft>
              <a:buNone/>
            </a:pPr>
            <a: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t>He quotes Hosea 6:6:</a:t>
            </a:r>
          </a:p>
          <a:p>
            <a:pPr marL="0" marR="0">
              <a:lnSpc>
                <a:spcPct val="115000"/>
              </a:lnSpc>
              <a:spcBef>
                <a:spcPts val="600"/>
              </a:spcBef>
              <a:spcAft>
                <a:spcPts val="600"/>
              </a:spcAft>
              <a:buNone/>
            </a:pPr>
            <a:r>
              <a:rPr lang="en-US" sz="1200" b="1" kern="100" dirty="0">
                <a:effectLst/>
                <a:latin typeface="Palatino Linotype" panose="02040502050505030304" pitchFamily="18" charset="0"/>
                <a:ea typeface="Times New Roman" panose="02020603050405020304" pitchFamily="18" charset="0"/>
                <a:cs typeface="Arial" panose="020B0604020202020204" pitchFamily="34" charset="0"/>
              </a:rPr>
              <a:t>“I desire mercy, and not sacrifice.”</a:t>
            </a:r>
            <a:endParaRPr lang="en-US" sz="1200" kern="100" dirty="0">
              <a:effectLst/>
              <a:latin typeface="Palatino Linotype" panose="02040502050505030304" pitchFamily="18" charset="0"/>
              <a:ea typeface="Times New Roman" panose="02020603050405020304" pitchFamily="18" charset="0"/>
              <a:cs typeface="Arial" panose="020B0604020202020204" pitchFamily="34" charset="0"/>
            </a:endParaRPr>
          </a:p>
          <a:p>
            <a:pPr marL="0" marR="0">
              <a:lnSpc>
                <a:spcPct val="115000"/>
              </a:lnSpc>
              <a:spcBef>
                <a:spcPts val="600"/>
              </a:spcBef>
              <a:spcAft>
                <a:spcPts val="600"/>
              </a:spcAft>
              <a:buNone/>
            </a:pPr>
            <a: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t>In Hosea’s day, Israel maintained surface-level religious activity while lacking covenant faithfulness, love, and mercy. </a:t>
            </a:r>
          </a:p>
          <a:p>
            <a:pPr marL="0" marR="0">
              <a:lnSpc>
                <a:spcPct val="115000"/>
              </a:lnSpc>
              <a:spcBef>
                <a:spcPts val="600"/>
              </a:spcBef>
              <a:spcAft>
                <a:spcPts val="600"/>
              </a:spcAft>
              <a:buNone/>
            </a:pPr>
            <a: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t>They had sacrifices, but their hearts were far from God.</a:t>
            </a:r>
          </a:p>
          <a:p>
            <a:pPr marL="0" marR="0">
              <a:lnSpc>
                <a:spcPct val="115000"/>
              </a:lnSpc>
              <a:spcBef>
                <a:spcPts val="600"/>
              </a:spcBef>
              <a:spcAft>
                <a:spcPts val="600"/>
              </a:spcAft>
              <a:buNone/>
            </a:pPr>
            <a: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t>Jesus applies that same prophetic rebuke to the Pharisees.</a:t>
            </a:r>
          </a:p>
          <a:p>
            <a:endParaRPr lang="en-US" dirty="0"/>
          </a:p>
        </p:txBody>
      </p:sp>
      <p:sp>
        <p:nvSpPr>
          <p:cNvPr id="4" name="Slide Number Placeholder 3">
            <a:extLst>
              <a:ext uri="{FF2B5EF4-FFF2-40B4-BE49-F238E27FC236}">
                <a16:creationId xmlns:a16="http://schemas.microsoft.com/office/drawing/2014/main" id="{A7A65AD7-F1C9-D6B2-ACB5-42911530777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2B0D25-457A-43EA-BE1E-9EBF4BE8A02C}"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9563912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8C25A6-472A-BFBB-9E6D-169B776C4FE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2D19B5C-7DC8-0167-C486-71F99139F43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BAC25C8-A249-D387-5E97-D48C727732DE}"/>
              </a:ext>
            </a:extLst>
          </p:cNvPr>
          <p:cNvSpPr>
            <a:spLocks noGrp="1"/>
          </p:cNvSpPr>
          <p:nvPr>
            <p:ph type="body" idx="1"/>
          </p:nvPr>
        </p:nvSpPr>
        <p:spPr/>
        <p:txBody>
          <a:bodyPr/>
          <a:lstStyle/>
          <a:p>
            <a:pPr marL="0" marR="0">
              <a:lnSpc>
                <a:spcPct val="115000"/>
              </a:lnSpc>
              <a:spcBef>
                <a:spcPts val="600"/>
              </a:spcBef>
              <a:spcAft>
                <a:spcPts val="600"/>
              </a:spcAft>
              <a:buNone/>
            </a:pPr>
            <a: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t>The word </a:t>
            </a:r>
            <a:r>
              <a:rPr lang="en-US" sz="1200" b="1" kern="100" dirty="0">
                <a:effectLst/>
                <a:latin typeface="Palatino Linotype" panose="02040502050505030304" pitchFamily="18" charset="0"/>
                <a:ea typeface="Times New Roman" panose="02020603050405020304" pitchFamily="18" charset="0"/>
                <a:cs typeface="Arial" panose="020B0604020202020204" pitchFamily="34" charset="0"/>
              </a:rPr>
              <a:t>“mercy”</a:t>
            </a:r>
            <a: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t> carries the idea of compassion, covenant love, kindness, and loyal concern for the needy. God doesn’t reject sacrifice itself, since sacrifice was commanded under the Law. The point is priority.</a:t>
            </a:r>
          </a:p>
          <a:p>
            <a:pPr marL="0" marR="0">
              <a:lnSpc>
                <a:spcPct val="115000"/>
              </a:lnSpc>
              <a:spcBef>
                <a:spcPts val="600"/>
              </a:spcBef>
              <a:spcAft>
                <a:spcPts val="600"/>
              </a:spcAft>
              <a:buNone/>
            </a:pPr>
            <a: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t>God doesn’t want ritual without mercy. He doesn’t want religious precision without compassion.</a:t>
            </a:r>
          </a:p>
          <a:p>
            <a:pPr marL="0" marR="0">
              <a:lnSpc>
                <a:spcPct val="115000"/>
              </a:lnSpc>
              <a:spcBef>
                <a:spcPts val="600"/>
              </a:spcBef>
              <a:spcAft>
                <a:spcPts val="600"/>
              </a:spcAft>
              <a:buNone/>
            </a:pPr>
            <a: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t>He doesn’t want outward separation that lacks His heart for sinners. The Pharisees had a category for sacrifice.</a:t>
            </a:r>
          </a:p>
          <a:p>
            <a:pPr marL="0" marR="0">
              <a:lnSpc>
                <a:spcPct val="115000"/>
              </a:lnSpc>
              <a:spcBef>
                <a:spcPts val="600"/>
              </a:spcBef>
              <a:spcAft>
                <a:spcPts val="600"/>
              </a:spcAft>
              <a:buNone/>
            </a:pPr>
            <a: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t>Jesus says they needed to recover God’s heart of mercy.</a:t>
            </a:r>
          </a:p>
          <a:p>
            <a:endParaRPr lang="en-US" dirty="0"/>
          </a:p>
        </p:txBody>
      </p:sp>
      <p:sp>
        <p:nvSpPr>
          <p:cNvPr id="4" name="Slide Number Placeholder 3">
            <a:extLst>
              <a:ext uri="{FF2B5EF4-FFF2-40B4-BE49-F238E27FC236}">
                <a16:creationId xmlns:a16="http://schemas.microsoft.com/office/drawing/2014/main" id="{75193522-00FA-164A-30DB-2E20CA3550F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2B0D25-457A-43EA-BE1E-9EBF4BE8A02C}"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9874336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600"/>
              </a:spcBef>
              <a:spcAft>
                <a:spcPts val="600"/>
              </a:spcAft>
              <a:buNone/>
            </a:pPr>
            <a: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t>Everyone in town knew.</a:t>
            </a:r>
          </a:p>
          <a:p>
            <a:pPr marL="0" marR="0">
              <a:lnSpc>
                <a:spcPct val="115000"/>
              </a:lnSpc>
              <a:spcBef>
                <a:spcPts val="600"/>
              </a:spcBef>
              <a:spcAft>
                <a:spcPts val="600"/>
              </a:spcAft>
              <a:buNone/>
            </a:pPr>
            <a: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t>The man's reputation was terrible.</a:t>
            </a:r>
          </a:p>
          <a:p>
            <a:pPr marL="0" marR="0">
              <a:lnSpc>
                <a:spcPct val="115000"/>
              </a:lnSpc>
              <a:spcBef>
                <a:spcPts val="600"/>
              </a:spcBef>
              <a:spcAft>
                <a:spcPts val="600"/>
              </a:spcAft>
              <a:buNone/>
            </a:pPr>
            <a: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t>Years earlier he had worked for the company but had been caught stealing.</a:t>
            </a:r>
          </a:p>
          <a:p>
            <a:pPr marL="0" marR="0">
              <a:lnSpc>
                <a:spcPct val="115000"/>
              </a:lnSpc>
              <a:spcBef>
                <a:spcPts val="600"/>
              </a:spcBef>
              <a:spcAft>
                <a:spcPts val="600"/>
              </a:spcAft>
              <a:buNone/>
            </a:pPr>
            <a: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t>Not once. Not twice. But repeatedly.</a:t>
            </a:r>
          </a:p>
          <a:p>
            <a:pPr marL="0" marR="0">
              <a:lnSpc>
                <a:spcPct val="115000"/>
              </a:lnSpc>
              <a:spcBef>
                <a:spcPts val="600"/>
              </a:spcBef>
              <a:spcAft>
                <a:spcPts val="600"/>
              </a:spcAft>
              <a:buNone/>
            </a:pPr>
            <a: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t>When he was finally confronted, he lied about it.</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2B0D25-457A-43EA-BE1E-9EBF4BE8A02C}"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6215742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600"/>
              </a:spcBef>
              <a:spcAft>
                <a:spcPts val="600"/>
              </a:spcAft>
              <a:buNone/>
            </a:pPr>
            <a:r>
              <a:rPr kumimoji="0" lang="en-US" sz="1200" b="1" i="0" u="none" strike="noStrike" kern="100" cap="none" spc="0" normalizeH="0" baseline="0" noProof="0" dirty="0">
                <a:ln>
                  <a:noFill/>
                </a:ln>
                <a:solidFill>
                  <a:prstClr val="black"/>
                </a:solidFill>
                <a:effectLst/>
                <a:uLnTx/>
                <a:uFillTx/>
                <a:latin typeface="Palatino Linotype" panose="02040502050505030304" pitchFamily="18" charset="0"/>
                <a:ea typeface="Times New Roman" panose="02020603050405020304" pitchFamily="18" charset="0"/>
                <a:cs typeface="Arial" panose="020B0604020202020204" pitchFamily="34" charset="0"/>
              </a:rPr>
              <a:t>(READ THE SLIDE FIRST) </a:t>
            </a:r>
            <a: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t>Jesus ends with the purpose statement: </a:t>
            </a:r>
            <a:r>
              <a:rPr lang="en-US" sz="1200" b="1" kern="100" dirty="0">
                <a:effectLst/>
                <a:latin typeface="Palatino Linotype" panose="02040502050505030304" pitchFamily="18" charset="0"/>
                <a:ea typeface="Times New Roman" panose="02020603050405020304" pitchFamily="18" charset="0"/>
                <a:cs typeface="Arial" panose="020B0604020202020204" pitchFamily="34" charset="0"/>
              </a:rPr>
              <a:t>“For I came.”</a:t>
            </a:r>
            <a:endParaRPr lang="en-US" sz="1200" kern="100" dirty="0">
              <a:effectLst/>
              <a:latin typeface="Palatino Linotype" panose="02040502050505030304" pitchFamily="18" charset="0"/>
              <a:ea typeface="Times New Roman" panose="02020603050405020304" pitchFamily="18" charset="0"/>
              <a:cs typeface="Arial" panose="020B0604020202020204" pitchFamily="34" charset="0"/>
            </a:endParaRPr>
          </a:p>
          <a:p>
            <a:pPr marL="0" marR="0">
              <a:lnSpc>
                <a:spcPct val="115000"/>
              </a:lnSpc>
              <a:spcBef>
                <a:spcPts val="600"/>
              </a:spcBef>
              <a:spcAft>
                <a:spcPts val="600"/>
              </a:spcAft>
              <a:buNone/>
            </a:pPr>
            <a: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t>This points to His mission. Jesus isn’t acting randomly. He is fulfilling the very reason He came.</a:t>
            </a:r>
          </a:p>
          <a:p>
            <a:pPr marL="0" marR="0">
              <a:lnSpc>
                <a:spcPct val="115000"/>
              </a:lnSpc>
              <a:spcBef>
                <a:spcPts val="600"/>
              </a:spcBef>
              <a:spcAft>
                <a:spcPts val="600"/>
              </a:spcAft>
              <a:buNone/>
            </a:pPr>
            <a: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t>Then He says, </a:t>
            </a:r>
            <a:r>
              <a:rPr lang="en-US" sz="1200" b="1" kern="100" dirty="0">
                <a:effectLst/>
                <a:latin typeface="Palatino Linotype" panose="02040502050505030304" pitchFamily="18" charset="0"/>
                <a:ea typeface="Times New Roman" panose="02020603050405020304" pitchFamily="18" charset="0"/>
                <a:cs typeface="Arial" panose="020B0604020202020204" pitchFamily="34" charset="0"/>
              </a:rPr>
              <a:t>“not to call the righteous, but sinners.”</a:t>
            </a:r>
            <a:endParaRPr lang="en-US" sz="1200" kern="100" dirty="0">
              <a:effectLst/>
              <a:latin typeface="Palatino Linotype" panose="02040502050505030304" pitchFamily="18" charset="0"/>
              <a:ea typeface="Times New Roman" panose="02020603050405020304" pitchFamily="18" charset="0"/>
              <a:cs typeface="Arial" panose="020B0604020202020204" pitchFamily="34" charset="0"/>
            </a:endParaRPr>
          </a:p>
          <a:p>
            <a:pPr marL="0" marR="0">
              <a:lnSpc>
                <a:spcPct val="115000"/>
              </a:lnSpc>
              <a:spcBef>
                <a:spcPts val="600"/>
              </a:spcBef>
              <a:spcAft>
                <a:spcPts val="600"/>
              </a:spcAft>
              <a:buNone/>
            </a:pPr>
            <a: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t>The word </a:t>
            </a:r>
            <a:r>
              <a:rPr lang="en-US" sz="1200" b="1" kern="100" dirty="0">
                <a:effectLst/>
                <a:latin typeface="Palatino Linotype" panose="02040502050505030304" pitchFamily="18" charset="0"/>
                <a:ea typeface="Times New Roman" panose="02020603050405020304" pitchFamily="18" charset="0"/>
                <a:cs typeface="Arial" panose="020B0604020202020204" pitchFamily="34" charset="0"/>
              </a:rPr>
              <a:t>“call”</a:t>
            </a:r>
            <a: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t> connects back to verse 9: “Follow me.”</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2B0D25-457A-43EA-BE1E-9EBF4BE8A02C}"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49532286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B07A24-D06D-7190-D004-5D1734D3DEB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10B17B8-4E0B-CEFB-1CBA-B970C81A63F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AA3B33D-801B-D2D6-C693-200D608010DC}"/>
              </a:ext>
            </a:extLst>
          </p:cNvPr>
          <p:cNvSpPr>
            <a:spLocks noGrp="1"/>
          </p:cNvSpPr>
          <p:nvPr>
            <p:ph type="body" idx="1"/>
          </p:nvPr>
        </p:nvSpPr>
        <p:spPr/>
        <p:txBody>
          <a:bodyPr/>
          <a:lstStyle/>
          <a:p>
            <a:pPr marL="0" marR="0">
              <a:lnSpc>
                <a:spcPct val="115000"/>
              </a:lnSpc>
              <a:spcBef>
                <a:spcPts val="600"/>
              </a:spcBef>
              <a:spcAft>
                <a:spcPts val="600"/>
              </a:spcAft>
              <a:buNone/>
            </a:pPr>
            <a: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t>Matthew’s call is now explained. What happened at the tax booth wasn’t an isolated act of kindness. </a:t>
            </a:r>
          </a:p>
          <a:p>
            <a:pPr marL="0" marR="0">
              <a:lnSpc>
                <a:spcPct val="115000"/>
              </a:lnSpc>
              <a:spcBef>
                <a:spcPts val="600"/>
              </a:spcBef>
              <a:spcAft>
                <a:spcPts val="600"/>
              </a:spcAft>
              <a:buNone/>
            </a:pPr>
            <a: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t>It was a living example of Jesus’ mission. Jesus came to call sinners.</a:t>
            </a:r>
          </a:p>
          <a:p>
            <a:pPr marL="0" marR="0">
              <a:lnSpc>
                <a:spcPct val="115000"/>
              </a:lnSpc>
              <a:spcBef>
                <a:spcPts val="600"/>
              </a:spcBef>
              <a:spcAft>
                <a:spcPts val="600"/>
              </a:spcAft>
              <a:buNone/>
            </a:pPr>
            <a: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t>The phrase </a:t>
            </a:r>
            <a:r>
              <a:rPr lang="en-US" sz="1200" b="1" kern="100" dirty="0">
                <a:effectLst/>
                <a:latin typeface="Palatino Linotype" panose="02040502050505030304" pitchFamily="18" charset="0"/>
                <a:ea typeface="Times New Roman" panose="02020603050405020304" pitchFamily="18" charset="0"/>
                <a:cs typeface="Arial" panose="020B0604020202020204" pitchFamily="34" charset="0"/>
              </a:rPr>
              <a:t>“not the righteous”</a:t>
            </a:r>
            <a: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t> doesn’t mean there are truly righteous people who don’t need Him. It refers to those who consider themselves righteous and therefore see no need for mercy.</a:t>
            </a:r>
          </a:p>
          <a:p>
            <a:endParaRPr lang="en-US" dirty="0"/>
          </a:p>
        </p:txBody>
      </p:sp>
      <p:sp>
        <p:nvSpPr>
          <p:cNvPr id="4" name="Slide Number Placeholder 3">
            <a:extLst>
              <a:ext uri="{FF2B5EF4-FFF2-40B4-BE49-F238E27FC236}">
                <a16:creationId xmlns:a16="http://schemas.microsoft.com/office/drawing/2014/main" id="{4B39C6F1-9B65-32E8-D5F4-60D85C39217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2B0D25-457A-43EA-BE1E-9EBF4BE8A02C}"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66222294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3B0E6A-5907-B72C-E5BC-9A457B1A7E0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CEAECBE-BD99-08EF-ECAF-07B6C378722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04EDF49-EB44-9496-6B4D-DE554C97EA80}"/>
              </a:ext>
            </a:extLst>
          </p:cNvPr>
          <p:cNvSpPr>
            <a:spLocks noGrp="1"/>
          </p:cNvSpPr>
          <p:nvPr>
            <p:ph type="body" idx="1"/>
          </p:nvPr>
        </p:nvSpPr>
        <p:spPr/>
        <p:txBody>
          <a:bodyPr/>
          <a:lstStyle/>
          <a:p>
            <a:pPr marL="0" marR="0">
              <a:lnSpc>
                <a:spcPct val="115000"/>
              </a:lnSpc>
              <a:spcBef>
                <a:spcPts val="600"/>
              </a:spcBef>
              <a:spcAft>
                <a:spcPts val="600"/>
              </a:spcAft>
              <a:buNone/>
            </a:pPr>
            <a: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t>The contrast is between the self-satisfied and the needy.</a:t>
            </a:r>
          </a:p>
          <a:p>
            <a:pPr marL="0" marR="0">
              <a:lnSpc>
                <a:spcPct val="115000"/>
              </a:lnSpc>
              <a:spcBef>
                <a:spcPts val="600"/>
              </a:spcBef>
              <a:spcAft>
                <a:spcPts val="600"/>
              </a:spcAft>
              <a:buNone/>
            </a:pPr>
            <a: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t>The religiously confident and the repentant.</a:t>
            </a:r>
          </a:p>
          <a:p>
            <a:pPr marL="0" marR="0">
              <a:lnSpc>
                <a:spcPct val="115000"/>
              </a:lnSpc>
              <a:spcBef>
                <a:spcPts val="600"/>
              </a:spcBef>
              <a:spcAft>
                <a:spcPts val="600"/>
              </a:spcAft>
              <a:buNone/>
            </a:pPr>
            <a: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t>Those who think they belong and those who know they do not.</a:t>
            </a:r>
          </a:p>
          <a:p>
            <a:pPr marL="0" marR="0">
              <a:lnSpc>
                <a:spcPct val="115000"/>
              </a:lnSpc>
              <a:spcBef>
                <a:spcPts val="600"/>
              </a:spcBef>
              <a:spcAft>
                <a:spcPts val="600"/>
              </a:spcAft>
              <a:buNone/>
            </a:pPr>
            <a: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t>This final sentence explains the whole passage.</a:t>
            </a:r>
          </a:p>
          <a:p>
            <a:pPr marL="0" marR="0">
              <a:lnSpc>
                <a:spcPct val="115000"/>
              </a:lnSpc>
              <a:spcBef>
                <a:spcPts val="600"/>
              </a:spcBef>
              <a:spcAft>
                <a:spcPts val="600"/>
              </a:spcAft>
              <a:buNone/>
            </a:pPr>
            <a: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t>Jesus has the authority to call the unworthy because His mission is to show mercy to them.</a:t>
            </a:r>
          </a:p>
          <a:p>
            <a:pPr marL="0" marR="0">
              <a:lnSpc>
                <a:spcPct val="115000"/>
              </a:lnSpc>
              <a:spcBef>
                <a:spcPts val="600"/>
              </a:spcBef>
              <a:spcAft>
                <a:spcPts val="600"/>
              </a:spcAft>
              <a:buNone/>
            </a:pPr>
            <a: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t>And in the big picture, everyone is unworthy!</a:t>
            </a:r>
          </a:p>
          <a:p>
            <a:endParaRPr lang="en-US" dirty="0"/>
          </a:p>
        </p:txBody>
      </p:sp>
      <p:sp>
        <p:nvSpPr>
          <p:cNvPr id="4" name="Slide Number Placeholder 3">
            <a:extLst>
              <a:ext uri="{FF2B5EF4-FFF2-40B4-BE49-F238E27FC236}">
                <a16:creationId xmlns:a16="http://schemas.microsoft.com/office/drawing/2014/main" id="{B45A45A6-C7FB-874E-21BC-7B4E6832FA9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2B0D25-457A-43EA-BE1E-9EBF4BE8A02C}"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70907414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600"/>
              </a:spcBef>
              <a:spcAft>
                <a:spcPts val="600"/>
              </a:spcAft>
              <a:buNone/>
            </a:pPr>
            <a: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t>Matthew was invisible to the people who mattered and hated by the people who knew him.</a:t>
            </a:r>
          </a:p>
          <a:p>
            <a:pPr marL="0" marR="0">
              <a:lnSpc>
                <a:spcPct val="115000"/>
              </a:lnSpc>
              <a:spcBef>
                <a:spcPts val="600"/>
              </a:spcBef>
              <a:spcAft>
                <a:spcPts val="600"/>
              </a:spcAft>
              <a:buNone/>
            </a:pPr>
            <a: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t>Most people saw a tax collector.</a:t>
            </a:r>
            <a:b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br>
            <a: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t>Jesus saw a future disciple.</a:t>
            </a:r>
          </a:p>
          <a:p>
            <a:pPr marL="0" marR="0">
              <a:lnSpc>
                <a:spcPct val="115000"/>
              </a:lnSpc>
              <a:spcBef>
                <a:spcPts val="600"/>
              </a:spcBef>
              <a:spcAft>
                <a:spcPts val="600"/>
              </a:spcAft>
              <a:buNone/>
            </a:pPr>
            <a: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t>The same is true today.</a:t>
            </a:r>
          </a:p>
          <a:p>
            <a:pPr marL="0" marR="0">
              <a:lnSpc>
                <a:spcPct val="115000"/>
              </a:lnSpc>
              <a:spcBef>
                <a:spcPts val="600"/>
              </a:spcBef>
              <a:spcAft>
                <a:spcPts val="600"/>
              </a:spcAft>
              <a:buNone/>
            </a:pPr>
            <a: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t>The world tends to define people by their failures, reputation, politics, addictions, mistakes, or past decisions.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2B0D25-457A-43EA-BE1E-9EBF4BE8A02C}"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632052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B23C50-3808-A4B4-73BE-BCB3DB1B48F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F41760F-C8DC-A1D7-665F-7F088CB114B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1EB114A-45CA-9DD5-8AC4-E56204C624F0}"/>
              </a:ext>
            </a:extLst>
          </p:cNvPr>
          <p:cNvSpPr>
            <a:spLocks noGrp="1"/>
          </p:cNvSpPr>
          <p:nvPr>
            <p:ph type="body" idx="1"/>
          </p:nvPr>
        </p:nvSpPr>
        <p:spPr/>
        <p:txBody>
          <a:bodyPr/>
          <a:lstStyle/>
          <a:p>
            <a:pPr marL="0" marR="0">
              <a:lnSpc>
                <a:spcPct val="115000"/>
              </a:lnSpc>
              <a:spcBef>
                <a:spcPts val="600"/>
              </a:spcBef>
              <a:spcAft>
                <a:spcPts val="600"/>
              </a:spcAft>
              <a:buNone/>
            </a:pPr>
            <a: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t>Jesus sees beyond all of that.</a:t>
            </a:r>
          </a:p>
          <a:p>
            <a:pPr marL="0" marR="0">
              <a:lnSpc>
                <a:spcPct val="115000"/>
              </a:lnSpc>
              <a:spcBef>
                <a:spcPts val="600"/>
              </a:spcBef>
              <a:spcAft>
                <a:spcPts val="600"/>
              </a:spcAft>
              <a:buNone/>
            </a:pPr>
            <a: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t>He sees what His grace can make a person become.</a:t>
            </a:r>
          </a:p>
          <a:p>
            <a:pPr marL="0" marR="0">
              <a:lnSpc>
                <a:spcPct val="115000"/>
              </a:lnSpc>
              <a:spcBef>
                <a:spcPts val="600"/>
              </a:spcBef>
              <a:spcAft>
                <a:spcPts val="600"/>
              </a:spcAft>
              <a:buNone/>
            </a:pPr>
            <a: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t>Before we write someone off, we should remember that Jesus never wrote Matthew off.</a:t>
            </a:r>
          </a:p>
          <a:p>
            <a:pPr marL="0" marR="0">
              <a:lnSpc>
                <a:spcPct val="115000"/>
              </a:lnSpc>
              <a:spcBef>
                <a:spcPts val="600"/>
              </a:spcBef>
              <a:spcAft>
                <a:spcPts val="600"/>
              </a:spcAft>
              <a:buNone/>
            </a:pPr>
            <a:r>
              <a:rPr lang="en-US" sz="1200" b="1" kern="100" dirty="0">
                <a:effectLst/>
                <a:latin typeface="Palatino Linotype" panose="02040502050505030304" pitchFamily="18" charset="0"/>
                <a:ea typeface="Times New Roman" panose="02020603050405020304" pitchFamily="18" charset="0"/>
                <a:cs typeface="Arial" panose="020B0604020202020204" pitchFamily="34" charset="0"/>
              </a:rPr>
              <a:t>Question: </a:t>
            </a:r>
            <a: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t>Who am I tempted to see the way the world sees them instead of the way Jesus sees them?</a:t>
            </a:r>
          </a:p>
          <a:p>
            <a:endParaRPr lang="en-US" dirty="0"/>
          </a:p>
        </p:txBody>
      </p:sp>
      <p:sp>
        <p:nvSpPr>
          <p:cNvPr id="4" name="Slide Number Placeholder 3">
            <a:extLst>
              <a:ext uri="{FF2B5EF4-FFF2-40B4-BE49-F238E27FC236}">
                <a16:creationId xmlns:a16="http://schemas.microsoft.com/office/drawing/2014/main" id="{AF622898-24F8-9E3F-C597-08BE9019321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2B0D25-457A-43EA-BE1E-9EBF4BE8A02C}"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60340591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600"/>
              </a:spcBef>
              <a:spcAft>
                <a:spcPts val="600"/>
              </a:spcAft>
              <a:buNone/>
            </a:pPr>
            <a: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t>Nobody earns an invitation from Jesus.</a:t>
            </a:r>
          </a:p>
          <a:p>
            <a:pPr marL="0" marR="0">
              <a:lnSpc>
                <a:spcPct val="115000"/>
              </a:lnSpc>
              <a:spcBef>
                <a:spcPts val="600"/>
              </a:spcBef>
              <a:spcAft>
                <a:spcPts val="600"/>
              </a:spcAft>
              <a:buNone/>
            </a:pPr>
            <a: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t>Matthew didn’t clean himself up first.</a:t>
            </a:r>
            <a:b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br>
            <a: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t>He didn’t prove himself worthy.</a:t>
            </a:r>
            <a:b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br>
            <a: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t>He simply received the call.</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2B0D25-457A-43EA-BE1E-9EBF4BE8A02C}"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97367127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600"/>
              </a:spcBef>
              <a:spcAft>
                <a:spcPts val="600"/>
              </a:spcAft>
              <a:buNone/>
            </a:pPr>
            <a: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t>The gospel begins with grace.</a:t>
            </a:r>
          </a:p>
          <a:p>
            <a:pPr marL="0" marR="0">
              <a:lnSpc>
                <a:spcPct val="115000"/>
              </a:lnSpc>
              <a:spcBef>
                <a:spcPts val="600"/>
              </a:spcBef>
              <a:spcAft>
                <a:spcPts val="600"/>
              </a:spcAft>
              <a:buNone/>
            </a:pPr>
            <a: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t>Many people delay coming to Christ because they think they need to fix themselves first.</a:t>
            </a:r>
          </a:p>
          <a:p>
            <a:pPr marL="0" marR="0">
              <a:lnSpc>
                <a:spcPct val="115000"/>
              </a:lnSpc>
              <a:spcBef>
                <a:spcPts val="600"/>
              </a:spcBef>
              <a:spcAft>
                <a:spcPts val="600"/>
              </a:spcAft>
              <a:buNone/>
            </a:pPr>
            <a: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t>Jesus calls imperfect sinners, not perfect finished products.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2B0D25-457A-43EA-BE1E-9EBF4BE8A02C}"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24995469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600"/>
              </a:spcBef>
              <a:spcAft>
                <a:spcPts val="600"/>
              </a:spcAft>
              <a:buNone/>
            </a:pPr>
            <a: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t>Matthew couldn’t remain at the tax booth and follow Jesus at the same time.</a:t>
            </a:r>
          </a:p>
          <a:p>
            <a:pPr marL="0" marR="0">
              <a:lnSpc>
                <a:spcPct val="115000"/>
              </a:lnSpc>
              <a:spcBef>
                <a:spcPts val="600"/>
              </a:spcBef>
              <a:spcAft>
                <a:spcPts val="600"/>
              </a:spcAft>
              <a:buNone/>
            </a:pPr>
            <a: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t>Following Christ always involves leaving something behind.</a:t>
            </a:r>
          </a:p>
          <a:p>
            <a:pPr marL="0" marR="0">
              <a:lnSpc>
                <a:spcPct val="115000"/>
              </a:lnSpc>
              <a:spcBef>
                <a:spcPts val="600"/>
              </a:spcBef>
              <a:spcAft>
                <a:spcPts val="600"/>
              </a:spcAft>
              <a:buNone/>
            </a:pPr>
            <a: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t>For some it may be sin.</a:t>
            </a:r>
            <a:b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br>
            <a: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t>For others it may be pride, comfort, fear, bitterness, or self-reliance.</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2B0D25-457A-43EA-BE1E-9EBF4BE8A02C}"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16761534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600"/>
              </a:spcBef>
              <a:spcAft>
                <a:spcPts val="600"/>
              </a:spcAft>
              <a:buNone/>
            </a:pPr>
            <a: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t>Real faith moves.</a:t>
            </a:r>
          </a:p>
          <a:p>
            <a:pPr marL="0" marR="0">
              <a:lnSpc>
                <a:spcPct val="115000"/>
              </a:lnSpc>
              <a:spcBef>
                <a:spcPts val="600"/>
              </a:spcBef>
              <a:spcAft>
                <a:spcPts val="600"/>
              </a:spcAft>
              <a:buNone/>
            </a:pPr>
            <a: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t>The question isn’t whether Jesus has called.</a:t>
            </a:r>
          </a:p>
          <a:p>
            <a:pPr marL="0" marR="0">
              <a:lnSpc>
                <a:spcPct val="115000"/>
              </a:lnSpc>
              <a:spcBef>
                <a:spcPts val="600"/>
              </a:spcBef>
              <a:spcAft>
                <a:spcPts val="600"/>
              </a:spcAft>
              <a:buNone/>
            </a:pPr>
            <a: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t>The question is whether we are willing to rise and follow.</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2B0D25-457A-43EA-BE1E-9EBF4BE8A02C}"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80402393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600"/>
              </a:spcBef>
              <a:spcAft>
                <a:spcPts val="600"/>
              </a:spcAft>
              <a:buNone/>
            </a:pPr>
            <a: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t>The banquet shows us the heart of Jesus.</a:t>
            </a:r>
          </a:p>
          <a:p>
            <a:pPr marL="0" marR="0">
              <a:lnSpc>
                <a:spcPct val="115000"/>
              </a:lnSpc>
              <a:spcBef>
                <a:spcPts val="600"/>
              </a:spcBef>
              <a:spcAft>
                <a:spcPts val="600"/>
              </a:spcAft>
              <a:buNone/>
            </a:pPr>
            <a: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t>He intentionally spent time with people who knew they needed His mercy.</a:t>
            </a:r>
          </a:p>
          <a:p>
            <a:pPr marL="0" marR="0">
              <a:lnSpc>
                <a:spcPct val="115000"/>
              </a:lnSpc>
              <a:spcBef>
                <a:spcPts val="600"/>
              </a:spcBef>
              <a:spcAft>
                <a:spcPts val="600"/>
              </a:spcAft>
              <a:buNone/>
            </a:pPr>
            <a: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t>The church exists for the same purpose.</a:t>
            </a:r>
          </a:p>
          <a:p>
            <a:pPr marL="0" marR="0">
              <a:lnSpc>
                <a:spcPct val="115000"/>
              </a:lnSpc>
              <a:spcBef>
                <a:spcPts val="600"/>
              </a:spcBef>
              <a:spcAft>
                <a:spcPts val="600"/>
              </a:spcAft>
              <a:buNone/>
            </a:pPr>
            <a: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t>We are not called to isolate ourselves from lost people.</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2B0D25-457A-43EA-BE1E-9EBF4BE8A02C}"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6220906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7FA14B-62DA-4235-C674-BC003A0CE66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61553AA-40FC-549A-15F1-80792F66CCD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B5D919F-78AE-593D-9D51-7C5FB58CF32B}"/>
              </a:ext>
            </a:extLst>
          </p:cNvPr>
          <p:cNvSpPr>
            <a:spLocks noGrp="1"/>
          </p:cNvSpPr>
          <p:nvPr>
            <p:ph type="body" idx="1"/>
          </p:nvPr>
        </p:nvSpPr>
        <p:spPr/>
        <p:txBody>
          <a:bodyPr/>
          <a:lstStyle/>
          <a:p>
            <a:pPr marL="0" marR="0">
              <a:lnSpc>
                <a:spcPct val="115000"/>
              </a:lnSpc>
              <a:spcBef>
                <a:spcPts val="600"/>
              </a:spcBef>
              <a:spcAft>
                <a:spcPts val="600"/>
              </a:spcAft>
              <a:buNone/>
            </a:pPr>
            <a: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t>When the evidence became undeniable, he blamed others. Eventually he was fired.</a:t>
            </a:r>
          </a:p>
          <a:p>
            <a:pPr marL="0" marR="0">
              <a:lnSpc>
                <a:spcPct val="115000"/>
              </a:lnSpc>
              <a:spcBef>
                <a:spcPts val="600"/>
              </a:spcBef>
              <a:spcAft>
                <a:spcPts val="600"/>
              </a:spcAft>
              <a:buNone/>
            </a:pPr>
            <a: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t>The story spread throughout town. No one trusted him anymore.</a:t>
            </a:r>
          </a:p>
          <a:p>
            <a:pPr marL="0" marR="0">
              <a:lnSpc>
                <a:spcPct val="115000"/>
              </a:lnSpc>
              <a:spcBef>
                <a:spcPts val="600"/>
              </a:spcBef>
              <a:spcAft>
                <a:spcPts val="600"/>
              </a:spcAft>
              <a:buNone/>
            </a:pPr>
            <a: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t>He bounced from job to job. People crossed the street to avoid him.</a:t>
            </a:r>
          </a:p>
          <a:p>
            <a:pPr marL="0" marR="0">
              <a:lnSpc>
                <a:spcPct val="115000"/>
              </a:lnSpc>
              <a:spcBef>
                <a:spcPts val="600"/>
              </a:spcBef>
              <a:spcAft>
                <a:spcPts val="600"/>
              </a:spcAft>
              <a:buNone/>
            </a:pPr>
            <a: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t>Parents warned their children not to become like him.</a:t>
            </a:r>
          </a:p>
          <a:p>
            <a:pPr>
              <a:buNone/>
            </a:pPr>
            <a:r>
              <a:rPr lang="en-US" sz="1200" dirty="0">
                <a:effectLst/>
                <a:latin typeface="Palatino Linotype" panose="02040502050505030304" pitchFamily="18" charset="0"/>
                <a:ea typeface="Times New Roman" panose="02020603050405020304" pitchFamily="18" charset="0"/>
                <a:cs typeface="Arial" panose="020B0604020202020204" pitchFamily="34" charset="0"/>
              </a:rPr>
              <a:t>Even years later, his name still carried a stain.</a:t>
            </a:r>
            <a:endParaRPr lang="en-US" dirty="0"/>
          </a:p>
        </p:txBody>
      </p:sp>
      <p:sp>
        <p:nvSpPr>
          <p:cNvPr id="4" name="Slide Number Placeholder 3">
            <a:extLst>
              <a:ext uri="{FF2B5EF4-FFF2-40B4-BE49-F238E27FC236}">
                <a16:creationId xmlns:a16="http://schemas.microsoft.com/office/drawing/2014/main" id="{A3B6A461-7004-E3FF-140E-4BB8A5535C9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2B0D25-457A-43EA-BE1E-9EBF4BE8A02C}"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310883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15000"/>
              </a:lnSpc>
              <a:spcBef>
                <a:spcPts val="600"/>
              </a:spcBef>
              <a:spcAft>
                <a:spcPts val="600"/>
              </a:spcAft>
              <a:buClrTx/>
              <a:buSzTx/>
              <a:buFontTx/>
              <a:buNone/>
              <a:tabLst/>
              <a:defRPr/>
            </a:pPr>
            <a:r>
              <a:rPr kumimoji="0" lang="en-US" sz="1200" b="0" i="0" u="none" strike="noStrike" kern="100" cap="none" spc="0" normalizeH="0" baseline="0" noProof="0" dirty="0">
                <a:ln>
                  <a:noFill/>
                </a:ln>
                <a:solidFill>
                  <a:prstClr val="black"/>
                </a:solidFill>
                <a:effectLst/>
                <a:uLnTx/>
                <a:uFillTx/>
                <a:latin typeface="Palatino Linotype" panose="02040502050505030304" pitchFamily="18" charset="0"/>
                <a:ea typeface="Times New Roman" panose="02020603050405020304" pitchFamily="18" charset="0"/>
                <a:cs typeface="Arial" panose="020B0604020202020204" pitchFamily="34" charset="0"/>
              </a:rPr>
              <a:t>We are called to bring the hope of Christ to them.</a:t>
            </a:r>
          </a:p>
          <a:p>
            <a:pPr marL="0" marR="0">
              <a:lnSpc>
                <a:spcPct val="115000"/>
              </a:lnSpc>
              <a:spcBef>
                <a:spcPts val="600"/>
              </a:spcBef>
              <a:spcAft>
                <a:spcPts val="600"/>
              </a:spcAft>
              <a:buNone/>
            </a:pPr>
            <a: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t>A healthy church never forgets that every believer was once one of the sinners sitting at Matthew's table.</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2B0D25-457A-43EA-BE1E-9EBF4BE8A02C}"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43290475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600"/>
              </a:spcBef>
              <a:spcAft>
                <a:spcPts val="600"/>
              </a:spcAft>
              <a:buNone/>
            </a:pPr>
            <a: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t>The hardest person to save is the person who thinks he doesn’t need saving.</a:t>
            </a:r>
          </a:p>
          <a:p>
            <a:pPr marL="0" marR="0">
              <a:lnSpc>
                <a:spcPct val="115000"/>
              </a:lnSpc>
              <a:spcBef>
                <a:spcPts val="600"/>
              </a:spcBef>
              <a:spcAft>
                <a:spcPts val="600"/>
              </a:spcAft>
              <a:buNone/>
            </a:pPr>
            <a: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t>Jesus says He came for the sick.</a:t>
            </a:r>
          </a:p>
          <a:p>
            <a:pPr marL="0" marR="0">
              <a:lnSpc>
                <a:spcPct val="115000"/>
              </a:lnSpc>
              <a:spcBef>
                <a:spcPts val="600"/>
              </a:spcBef>
              <a:spcAft>
                <a:spcPts val="600"/>
              </a:spcAft>
              <a:buNone/>
            </a:pPr>
            <a: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t>The first step toward grace is recognizing our need for it.</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2B0D25-457A-43EA-BE1E-9EBF4BE8A02C}"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81534914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600"/>
              </a:spcBef>
              <a:spcAft>
                <a:spcPts val="600"/>
              </a:spcAft>
              <a:buNone/>
            </a:pPr>
            <a: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t>The gospel isn’t for perfect people.</a:t>
            </a:r>
          </a:p>
          <a:p>
            <a:pPr marL="0" marR="0">
              <a:lnSpc>
                <a:spcPct val="115000"/>
              </a:lnSpc>
              <a:spcBef>
                <a:spcPts val="600"/>
              </a:spcBef>
              <a:spcAft>
                <a:spcPts val="600"/>
              </a:spcAft>
              <a:buNone/>
            </a:pPr>
            <a: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t>It’s for people who know they are broken.</a:t>
            </a:r>
          </a:p>
          <a:p>
            <a:pPr marL="0" marR="0">
              <a:lnSpc>
                <a:spcPct val="115000"/>
              </a:lnSpc>
              <a:spcBef>
                <a:spcPts val="600"/>
              </a:spcBef>
              <a:spcAft>
                <a:spcPts val="600"/>
              </a:spcAft>
              <a:buNone/>
            </a:pPr>
            <a: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t>Every day, we must come to Christ with humility and dependence.</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2B0D25-457A-43EA-BE1E-9EBF4BE8A02C}"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67824888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600"/>
              </a:spcBef>
              <a:spcAft>
                <a:spcPts val="600"/>
              </a:spcAft>
              <a:buNone/>
            </a:pPr>
            <a: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t>The Pharisees were experts in religious activity but lacked mercy.</a:t>
            </a:r>
          </a:p>
          <a:p>
            <a:pPr marL="0" marR="0">
              <a:lnSpc>
                <a:spcPct val="115000"/>
              </a:lnSpc>
              <a:spcBef>
                <a:spcPts val="600"/>
              </a:spcBef>
              <a:spcAft>
                <a:spcPts val="600"/>
              </a:spcAft>
              <a:buNone/>
            </a:pPr>
            <a: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t>Jesus reminds them that God desires transformed hearts, not empty rituals.</a:t>
            </a:r>
          </a:p>
          <a:p>
            <a:pPr marL="0" marR="0">
              <a:lnSpc>
                <a:spcPct val="115000"/>
              </a:lnSpc>
              <a:spcBef>
                <a:spcPts val="600"/>
              </a:spcBef>
              <a:spcAft>
                <a:spcPts val="600"/>
              </a:spcAft>
              <a:buNone/>
            </a:pPr>
            <a: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t>It is possible to attend church, know Scripture, and perform religious duties while missing the heart of God.</a:t>
            </a:r>
          </a:p>
          <a:p>
            <a:pPr marL="0" marR="0">
              <a:lnSpc>
                <a:spcPct val="115000"/>
              </a:lnSpc>
              <a:spcBef>
                <a:spcPts val="600"/>
              </a:spcBef>
              <a:spcAft>
                <a:spcPts val="600"/>
              </a:spcAft>
              <a:buNone/>
            </a:pPr>
            <a: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t>Mercy toward others is evidence that we have personally experienced God's mercy.</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2B0D25-457A-43EA-BE1E-9EBF4BE8A02C}"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99008826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600"/>
              </a:spcBef>
              <a:spcAft>
                <a:spcPts val="600"/>
              </a:spcAft>
              <a:buNone/>
            </a:pPr>
            <a: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t>Let's go back one final time to that banquet hall.</a:t>
            </a:r>
          </a:p>
          <a:p>
            <a:pPr marL="0" marR="0">
              <a:lnSpc>
                <a:spcPct val="115000"/>
              </a:lnSpc>
              <a:spcBef>
                <a:spcPts val="600"/>
              </a:spcBef>
              <a:spcAft>
                <a:spcPts val="600"/>
              </a:spcAft>
              <a:buNone/>
            </a:pPr>
            <a: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t>The room was full. Full of:</a:t>
            </a:r>
          </a:p>
          <a:p>
            <a:pPr marL="0" marR="0">
              <a:lnSpc>
                <a:spcPct val="115000"/>
              </a:lnSpc>
              <a:spcBef>
                <a:spcPts val="600"/>
              </a:spcBef>
              <a:spcAft>
                <a:spcPts val="600"/>
              </a:spcAft>
              <a:buNone/>
            </a:pPr>
            <a: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t>Managers.</a:t>
            </a:r>
          </a:p>
          <a:p>
            <a:pPr marL="0" marR="0">
              <a:lnSpc>
                <a:spcPct val="115000"/>
              </a:lnSpc>
              <a:spcBef>
                <a:spcPts val="600"/>
              </a:spcBef>
              <a:spcAft>
                <a:spcPts val="600"/>
              </a:spcAft>
              <a:buNone/>
            </a:pPr>
            <a: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t>Supervisors.</a:t>
            </a:r>
          </a:p>
          <a:p>
            <a:pPr marL="0" marR="0">
              <a:lnSpc>
                <a:spcPct val="115000"/>
              </a:lnSpc>
              <a:spcBef>
                <a:spcPts val="600"/>
              </a:spcBef>
              <a:spcAft>
                <a:spcPts val="600"/>
              </a:spcAft>
              <a:buNone/>
            </a:pPr>
            <a: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t>Respected employees.</a:t>
            </a:r>
          </a:p>
          <a:p>
            <a:pPr marL="0" marR="0">
              <a:lnSpc>
                <a:spcPct val="115000"/>
              </a:lnSpc>
              <a:spcBef>
                <a:spcPts val="600"/>
              </a:spcBef>
              <a:spcAft>
                <a:spcPts val="600"/>
              </a:spcAft>
              <a:buNone/>
            </a:pPr>
            <a: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t>People everyone admired.</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2B0D25-457A-43EA-BE1E-9EBF4BE8A02C}"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8562382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600"/>
              </a:spcBef>
              <a:spcAft>
                <a:spcPts val="600"/>
              </a:spcAft>
              <a:buNone/>
            </a:pPr>
            <a: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t>And then the doors opened.</a:t>
            </a:r>
          </a:p>
          <a:p>
            <a:pPr marL="0" marR="0">
              <a:lnSpc>
                <a:spcPct val="115000"/>
              </a:lnSpc>
              <a:spcBef>
                <a:spcPts val="600"/>
              </a:spcBef>
              <a:spcAft>
                <a:spcPts val="600"/>
              </a:spcAft>
              <a:buNone/>
            </a:pPr>
            <a: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t>In walked the man no one expected to see.</a:t>
            </a:r>
          </a:p>
          <a:p>
            <a:pPr marL="0" marR="0">
              <a:lnSpc>
                <a:spcPct val="115000"/>
              </a:lnSpc>
              <a:spcBef>
                <a:spcPts val="600"/>
              </a:spcBef>
              <a:spcAft>
                <a:spcPts val="600"/>
              </a:spcAft>
              <a:buNone/>
            </a:pPr>
            <a: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t>The man with the horrible reputation.</a:t>
            </a:r>
          </a:p>
          <a:p>
            <a:pPr marL="0" marR="0">
              <a:lnSpc>
                <a:spcPct val="115000"/>
              </a:lnSpc>
              <a:spcBef>
                <a:spcPts val="600"/>
              </a:spcBef>
              <a:spcAft>
                <a:spcPts val="600"/>
              </a:spcAft>
              <a:buNone/>
            </a:pPr>
            <a: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t>The man who had failed.</a:t>
            </a:r>
          </a:p>
          <a:p>
            <a:pPr marL="0" marR="0">
              <a:lnSpc>
                <a:spcPct val="115000"/>
              </a:lnSpc>
              <a:spcBef>
                <a:spcPts val="600"/>
              </a:spcBef>
              <a:spcAft>
                <a:spcPts val="600"/>
              </a:spcAft>
              <a:buNone/>
            </a:pPr>
            <a: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t>The man everyone believed had disqualified himself years ago.</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2B0D25-457A-43EA-BE1E-9EBF4BE8A02C}"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54170639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600"/>
              </a:spcBef>
              <a:spcAft>
                <a:spcPts val="600"/>
              </a:spcAft>
              <a:buNone/>
            </a:pPr>
            <a: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t>As he walked into the room, he could feel all the eyes on him.</a:t>
            </a:r>
          </a:p>
          <a:p>
            <a:pPr marL="0" marR="0">
              <a:lnSpc>
                <a:spcPct val="115000"/>
              </a:lnSpc>
              <a:spcBef>
                <a:spcPts val="600"/>
              </a:spcBef>
              <a:spcAft>
                <a:spcPts val="600"/>
              </a:spcAft>
              <a:buNone/>
            </a:pPr>
            <a: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t>The whispers. The questions. The judgment.</a:t>
            </a:r>
          </a:p>
          <a:p>
            <a:pPr marL="0" marR="0">
              <a:lnSpc>
                <a:spcPct val="115000"/>
              </a:lnSpc>
              <a:spcBef>
                <a:spcPts val="600"/>
              </a:spcBef>
              <a:spcAft>
                <a:spcPts val="600"/>
              </a:spcAft>
              <a:buNone/>
            </a:pPr>
            <a: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t>He knew exactly what they were thinking because he had thought those same things about himself.</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2B0D25-457A-43EA-BE1E-9EBF4BE8A02C}"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14992113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600"/>
              </a:spcBef>
              <a:spcAft>
                <a:spcPts val="600"/>
              </a:spcAft>
              <a:buNone/>
            </a:pPr>
            <a:r>
              <a:rPr lang="en-US" sz="1200" i="1" kern="100" dirty="0">
                <a:effectLst/>
                <a:latin typeface="Palatino Linotype" panose="02040502050505030304" pitchFamily="18" charset="0"/>
                <a:ea typeface="Times New Roman" panose="02020603050405020304" pitchFamily="18" charset="0"/>
                <a:cs typeface="Arial" panose="020B0604020202020204" pitchFamily="34" charset="0"/>
              </a:rPr>
              <a:t>"I don't belong here."</a:t>
            </a:r>
            <a:endParaRPr lang="en-US" sz="1200" kern="100" dirty="0">
              <a:effectLst/>
              <a:latin typeface="Palatino Linotype" panose="02040502050505030304" pitchFamily="18" charset="0"/>
              <a:ea typeface="Times New Roman" panose="02020603050405020304" pitchFamily="18" charset="0"/>
              <a:cs typeface="Arial" panose="020B0604020202020204" pitchFamily="34" charset="0"/>
            </a:endParaRPr>
          </a:p>
          <a:p>
            <a:pPr marL="0" marR="0">
              <a:lnSpc>
                <a:spcPct val="115000"/>
              </a:lnSpc>
              <a:spcBef>
                <a:spcPts val="600"/>
              </a:spcBef>
              <a:spcAft>
                <a:spcPts val="600"/>
              </a:spcAft>
              <a:buNone/>
            </a:pPr>
            <a:r>
              <a:rPr lang="en-US" sz="1200" i="1" kern="100" dirty="0">
                <a:effectLst/>
                <a:latin typeface="Palatino Linotype" panose="02040502050505030304" pitchFamily="18" charset="0"/>
                <a:ea typeface="Times New Roman" panose="02020603050405020304" pitchFamily="18" charset="0"/>
                <a:cs typeface="Arial" panose="020B0604020202020204" pitchFamily="34" charset="0"/>
              </a:rPr>
              <a:t>"I shouldn't have come."</a:t>
            </a:r>
            <a:endParaRPr lang="en-US" sz="1200" kern="100" dirty="0">
              <a:effectLst/>
              <a:latin typeface="Palatino Linotype" panose="02040502050505030304" pitchFamily="18" charset="0"/>
              <a:ea typeface="Times New Roman" panose="02020603050405020304" pitchFamily="18" charset="0"/>
              <a:cs typeface="Arial" panose="020B0604020202020204" pitchFamily="34" charset="0"/>
            </a:endParaRPr>
          </a:p>
          <a:p>
            <a:pPr marL="0" marR="0">
              <a:lnSpc>
                <a:spcPct val="115000"/>
              </a:lnSpc>
              <a:spcBef>
                <a:spcPts val="600"/>
              </a:spcBef>
              <a:spcAft>
                <a:spcPts val="600"/>
              </a:spcAft>
              <a:buNone/>
            </a:pPr>
            <a:r>
              <a:rPr lang="en-US" sz="1200" i="1" kern="100" dirty="0">
                <a:effectLst/>
                <a:latin typeface="Palatino Linotype" panose="02040502050505030304" pitchFamily="18" charset="0"/>
                <a:ea typeface="Times New Roman" panose="02020603050405020304" pitchFamily="18" charset="0"/>
                <a:cs typeface="Arial" panose="020B0604020202020204" pitchFamily="34" charset="0"/>
              </a:rPr>
              <a:t>"If these people knew everything about me, they'd really want me gone!"</a:t>
            </a:r>
            <a:endParaRPr lang="en-US" sz="1200" kern="100" dirty="0">
              <a:effectLst/>
              <a:latin typeface="Palatino Linotype" panose="02040502050505030304" pitchFamily="18" charset="0"/>
              <a:ea typeface="Times New Roman" panose="02020603050405020304" pitchFamily="18" charset="0"/>
              <a:cs typeface="Arial" panose="020B0604020202020204" pitchFamily="34" charset="0"/>
            </a:endParaRPr>
          </a:p>
          <a:p>
            <a:pPr marL="0" marR="0">
              <a:lnSpc>
                <a:spcPct val="115000"/>
              </a:lnSpc>
              <a:spcBef>
                <a:spcPts val="600"/>
              </a:spcBef>
              <a:spcAft>
                <a:spcPts val="600"/>
              </a:spcAft>
              <a:buNone/>
            </a:pPr>
            <a: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t>Then he looked across the room and saw the owner.</a:t>
            </a:r>
          </a:p>
          <a:p>
            <a:pPr marL="0" marR="0">
              <a:lnSpc>
                <a:spcPct val="115000"/>
              </a:lnSpc>
              <a:spcBef>
                <a:spcPts val="600"/>
              </a:spcBef>
              <a:spcAft>
                <a:spcPts val="600"/>
              </a:spcAft>
              <a:buNone/>
            </a:pPr>
            <a: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t>The owner wasn't staring at him with disappointment.</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2B0D25-457A-43EA-BE1E-9EBF4BE8A02C}"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12536011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600"/>
              </a:spcBef>
              <a:spcAft>
                <a:spcPts val="600"/>
              </a:spcAft>
              <a:buNone/>
            </a:pPr>
            <a: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t>He wasn't shaking his head in disgust.</a:t>
            </a:r>
          </a:p>
          <a:p>
            <a:pPr marL="0" marR="0">
              <a:lnSpc>
                <a:spcPct val="115000"/>
              </a:lnSpc>
              <a:spcBef>
                <a:spcPts val="600"/>
              </a:spcBef>
              <a:spcAft>
                <a:spcPts val="600"/>
              </a:spcAft>
              <a:buNone/>
            </a:pPr>
            <a: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t>He wasn't questioning whether the invitation was a mistake.</a:t>
            </a:r>
          </a:p>
          <a:p>
            <a:pPr marL="0" marR="0">
              <a:lnSpc>
                <a:spcPct val="115000"/>
              </a:lnSpc>
              <a:spcBef>
                <a:spcPts val="600"/>
              </a:spcBef>
              <a:spcAft>
                <a:spcPts val="600"/>
              </a:spcAft>
              <a:buNone/>
            </a:pPr>
            <a: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t>Instead, he was smiling.</a:t>
            </a:r>
          </a:p>
          <a:p>
            <a:pPr marL="0" marR="0">
              <a:lnSpc>
                <a:spcPct val="115000"/>
              </a:lnSpc>
              <a:spcBef>
                <a:spcPts val="600"/>
              </a:spcBef>
              <a:spcAft>
                <a:spcPts val="600"/>
              </a:spcAft>
              <a:buNone/>
            </a:pPr>
            <a: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t>The owner walked across the room, straight toward him.</a:t>
            </a:r>
          </a:p>
          <a:p>
            <a:pPr marL="0" marR="0">
              <a:lnSpc>
                <a:spcPct val="115000"/>
              </a:lnSpc>
              <a:spcBef>
                <a:spcPts val="600"/>
              </a:spcBef>
              <a:spcAft>
                <a:spcPts val="600"/>
              </a:spcAft>
              <a:buNone/>
            </a:pPr>
            <a: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t>Greeted him and took him by the hand.</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2B0D25-457A-43EA-BE1E-9EBF4BE8A02C}"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99726061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600"/>
              </a:spcBef>
              <a:spcAft>
                <a:spcPts val="600"/>
              </a:spcAft>
              <a:buNone/>
            </a:pPr>
            <a: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t>And led him to his seat.</a:t>
            </a:r>
          </a:p>
          <a:p>
            <a:pPr marL="0" marR="0">
              <a:lnSpc>
                <a:spcPct val="115000"/>
              </a:lnSpc>
              <a:spcBef>
                <a:spcPts val="600"/>
              </a:spcBef>
              <a:spcAft>
                <a:spcPts val="600"/>
              </a:spcAft>
              <a:buNone/>
            </a:pPr>
            <a: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t>At that moment, the man finally understood something.</a:t>
            </a:r>
          </a:p>
          <a:p>
            <a:pPr marL="0" marR="0">
              <a:lnSpc>
                <a:spcPct val="115000"/>
              </a:lnSpc>
              <a:spcBef>
                <a:spcPts val="600"/>
              </a:spcBef>
              <a:spcAft>
                <a:spcPts val="600"/>
              </a:spcAft>
              <a:buNone/>
            </a:pPr>
            <a: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t>The invitation had never been about his worthiness.</a:t>
            </a:r>
          </a:p>
          <a:p>
            <a:pPr marL="0" marR="0">
              <a:lnSpc>
                <a:spcPct val="115000"/>
              </a:lnSpc>
              <a:spcBef>
                <a:spcPts val="600"/>
              </a:spcBef>
              <a:spcAft>
                <a:spcPts val="600"/>
              </a:spcAft>
              <a:buNone/>
            </a:pPr>
            <a: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t>It had always been about the grace and mercy of the one who invited him.</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2B0D25-457A-43EA-BE1E-9EBF4BE8A02C}"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4355896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600"/>
              </a:spcBef>
              <a:spcAft>
                <a:spcPts val="600"/>
              </a:spcAft>
              <a:buNone/>
            </a:pPr>
            <a: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t>The assistant stared at the owner. </a:t>
            </a:r>
            <a:r>
              <a:rPr lang="en-US" sz="1200" b="1" kern="100" dirty="0">
                <a:effectLst/>
                <a:latin typeface="Palatino Linotype" panose="02040502050505030304" pitchFamily="18" charset="0"/>
                <a:ea typeface="Times New Roman" panose="02020603050405020304" pitchFamily="18" charset="0"/>
                <a:cs typeface="Arial" panose="020B0604020202020204" pitchFamily="34" charset="0"/>
              </a:rPr>
              <a:t>"Surely you don't mean him."</a:t>
            </a:r>
          </a:p>
          <a:p>
            <a:pPr marL="0" marR="0">
              <a:lnSpc>
                <a:spcPct val="115000"/>
              </a:lnSpc>
              <a:spcBef>
                <a:spcPts val="600"/>
              </a:spcBef>
              <a:spcAft>
                <a:spcPts val="600"/>
              </a:spcAft>
              <a:buNone/>
            </a:pPr>
            <a: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t>"I do.“ </a:t>
            </a:r>
            <a:r>
              <a:rPr lang="en-US" sz="1200" b="1" kern="100" dirty="0">
                <a:effectLst/>
                <a:latin typeface="Palatino Linotype" panose="02040502050505030304" pitchFamily="18" charset="0"/>
                <a:ea typeface="Times New Roman" panose="02020603050405020304" pitchFamily="18" charset="0"/>
                <a:cs typeface="Arial" panose="020B0604020202020204" pitchFamily="34" charset="0"/>
              </a:rPr>
              <a:t>"But after everything he did?"</a:t>
            </a:r>
          </a:p>
          <a:p>
            <a:pPr marL="0" marR="0">
              <a:lnSpc>
                <a:spcPct val="115000"/>
              </a:lnSpc>
              <a:spcBef>
                <a:spcPts val="600"/>
              </a:spcBef>
              <a:spcAft>
                <a:spcPts val="600"/>
              </a:spcAft>
              <a:buNone/>
            </a:pPr>
            <a: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t>"Yes.“ </a:t>
            </a:r>
            <a:r>
              <a:rPr lang="en-US" sz="1200" b="1" kern="100" dirty="0">
                <a:effectLst/>
                <a:latin typeface="Palatino Linotype" panose="02040502050505030304" pitchFamily="18" charset="0"/>
                <a:ea typeface="Times New Roman" panose="02020603050405020304" pitchFamily="18" charset="0"/>
                <a:cs typeface="Arial" panose="020B0604020202020204" pitchFamily="34" charset="0"/>
              </a:rPr>
              <a:t>"What if people get upset?"</a:t>
            </a:r>
          </a:p>
          <a:p>
            <a:pPr marL="0" marR="0">
              <a:lnSpc>
                <a:spcPct val="115000"/>
              </a:lnSpc>
              <a:spcBef>
                <a:spcPts val="600"/>
              </a:spcBef>
              <a:spcAft>
                <a:spcPts val="600"/>
              </a:spcAft>
              <a:buNone/>
            </a:pPr>
            <a: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t>"They probably will."</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2B0D25-457A-43EA-BE1E-9EBF4BE8A02C}"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32811270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600"/>
              </a:spcBef>
              <a:spcAft>
                <a:spcPts val="600"/>
              </a:spcAft>
              <a:buNone/>
            </a:pPr>
            <a: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t>And that is exactly what happened in Matthew 9.</a:t>
            </a:r>
          </a:p>
          <a:p>
            <a:pPr marL="0" marR="0">
              <a:lnSpc>
                <a:spcPct val="115000"/>
              </a:lnSpc>
              <a:spcBef>
                <a:spcPts val="600"/>
              </a:spcBef>
              <a:spcAft>
                <a:spcPts val="600"/>
              </a:spcAft>
              <a:buNone/>
            </a:pPr>
            <a: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t>Matthew was sitting at a tax booth.</a:t>
            </a:r>
          </a:p>
          <a:p>
            <a:pPr marL="0" marR="0">
              <a:lnSpc>
                <a:spcPct val="115000"/>
              </a:lnSpc>
              <a:spcBef>
                <a:spcPts val="600"/>
              </a:spcBef>
              <a:spcAft>
                <a:spcPts val="600"/>
              </a:spcAft>
              <a:buNone/>
            </a:pPr>
            <a: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t>Most people saw a traitor. Jesus saw a disciple.</a:t>
            </a:r>
          </a:p>
          <a:p>
            <a:pPr marL="0" marR="0">
              <a:lnSpc>
                <a:spcPct val="115000"/>
              </a:lnSpc>
              <a:spcBef>
                <a:spcPts val="600"/>
              </a:spcBef>
              <a:spcAft>
                <a:spcPts val="600"/>
              </a:spcAft>
              <a:buNone/>
            </a:pPr>
            <a: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t>Most people saw a sinner. Jesus saw someone who needed a Savior.</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2B0D25-457A-43EA-BE1E-9EBF4BE8A02C}"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78555485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ABCDF6-24D9-3615-FF85-225143FC735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0552436-2737-430D-10D4-38A75BA71EA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70D9012-D4DF-7390-9972-C7DBD39810C8}"/>
              </a:ext>
            </a:extLst>
          </p:cNvPr>
          <p:cNvSpPr>
            <a:spLocks noGrp="1"/>
          </p:cNvSpPr>
          <p:nvPr>
            <p:ph type="body" idx="1"/>
          </p:nvPr>
        </p:nvSpPr>
        <p:spPr/>
        <p:txBody>
          <a:bodyPr/>
          <a:lstStyle/>
          <a:p>
            <a:pPr marL="0" marR="0">
              <a:lnSpc>
                <a:spcPct val="115000"/>
              </a:lnSpc>
              <a:spcBef>
                <a:spcPts val="600"/>
              </a:spcBef>
              <a:spcAft>
                <a:spcPts val="600"/>
              </a:spcAft>
              <a:buNone/>
            </a:pPr>
            <a: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t>Most people would have walked past. Jesus walked toward.</a:t>
            </a:r>
          </a:p>
          <a:p>
            <a:pPr marL="0" marR="0">
              <a:lnSpc>
                <a:spcPct val="115000"/>
              </a:lnSpc>
              <a:spcBef>
                <a:spcPts val="600"/>
              </a:spcBef>
              <a:spcAft>
                <a:spcPts val="600"/>
              </a:spcAft>
              <a:buNone/>
            </a:pPr>
            <a: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t>Most people would have condemned. Jesus called.</a:t>
            </a:r>
          </a:p>
          <a:p>
            <a:pPr marL="0" marR="0">
              <a:lnSpc>
                <a:spcPct val="115000"/>
              </a:lnSpc>
              <a:spcBef>
                <a:spcPts val="600"/>
              </a:spcBef>
              <a:spcAft>
                <a:spcPts val="600"/>
              </a:spcAft>
              <a:buNone/>
            </a:pPr>
            <a: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t>Most people would have built a wall. Jesus prepared a seat at the table.</a:t>
            </a:r>
          </a:p>
          <a:p>
            <a:endParaRPr lang="en-US" dirty="0"/>
          </a:p>
        </p:txBody>
      </p:sp>
      <p:sp>
        <p:nvSpPr>
          <p:cNvPr id="4" name="Slide Number Placeholder 3">
            <a:extLst>
              <a:ext uri="{FF2B5EF4-FFF2-40B4-BE49-F238E27FC236}">
                <a16:creationId xmlns:a16="http://schemas.microsoft.com/office/drawing/2014/main" id="{3DCB82DE-3BED-D59E-B2EE-EBD9B785D9F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2B0D25-457A-43EA-BE1E-9EBF4BE8A02C}"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01861891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BF83D1-1234-CC68-5D88-8B815D216A2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B6EC355-CDBB-270A-2156-0427700C949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EDD80CB-0456-6193-D636-2F81BD18BDC8}"/>
              </a:ext>
            </a:extLst>
          </p:cNvPr>
          <p:cNvSpPr>
            <a:spLocks noGrp="1"/>
          </p:cNvSpPr>
          <p:nvPr>
            <p:ph type="body" idx="1"/>
          </p:nvPr>
        </p:nvSpPr>
        <p:spPr/>
        <p:txBody>
          <a:bodyPr/>
          <a:lstStyle/>
          <a:p>
            <a:pPr marL="0" marR="0">
              <a:lnSpc>
                <a:spcPct val="115000"/>
              </a:lnSpc>
              <a:spcBef>
                <a:spcPts val="600"/>
              </a:spcBef>
              <a:spcAft>
                <a:spcPts val="600"/>
              </a:spcAft>
              <a:buNone/>
            </a:pPr>
            <a: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t>And when the religious leaders objected, Jesus revealed the heart of His mission:</a:t>
            </a:r>
          </a:p>
          <a:p>
            <a:pPr marL="0" marR="0">
              <a:lnSpc>
                <a:spcPct val="115000"/>
              </a:lnSpc>
              <a:spcBef>
                <a:spcPts val="600"/>
              </a:spcBef>
              <a:spcAft>
                <a:spcPts val="600"/>
              </a:spcAft>
              <a:buNone/>
            </a:pPr>
            <a: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t>"God’s mercy is for everyone who doesn’t deserve it."</a:t>
            </a:r>
          </a:p>
          <a:p>
            <a:pPr marL="0" marR="0">
              <a:lnSpc>
                <a:spcPct val="115000"/>
              </a:lnSpc>
              <a:spcBef>
                <a:spcPts val="600"/>
              </a:spcBef>
              <a:spcAft>
                <a:spcPts val="600"/>
              </a:spcAft>
              <a:buNone/>
            </a:pPr>
            <a: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t>That sentence isn’t just Matthew's story. It's our story.</a:t>
            </a:r>
          </a:p>
          <a:p>
            <a:endParaRPr lang="en-US" dirty="0"/>
          </a:p>
        </p:txBody>
      </p:sp>
      <p:sp>
        <p:nvSpPr>
          <p:cNvPr id="4" name="Slide Number Placeholder 3">
            <a:extLst>
              <a:ext uri="{FF2B5EF4-FFF2-40B4-BE49-F238E27FC236}">
                <a16:creationId xmlns:a16="http://schemas.microsoft.com/office/drawing/2014/main" id="{421FBA70-223C-8CC0-A2E3-1664B595EED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2B0D25-457A-43EA-BE1E-9EBF4BE8A02C}"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88404665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600"/>
              </a:spcBef>
              <a:spcAft>
                <a:spcPts val="600"/>
              </a:spcAft>
              <a:buNone/>
            </a:pPr>
            <a: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t>Every person in this room has more in common with Matthew than with the Pharisees.</a:t>
            </a:r>
          </a:p>
          <a:p>
            <a:pPr marL="0" marR="0">
              <a:lnSpc>
                <a:spcPct val="115000"/>
              </a:lnSpc>
              <a:spcBef>
                <a:spcPts val="600"/>
              </a:spcBef>
              <a:spcAft>
                <a:spcPts val="600"/>
              </a:spcAft>
              <a:buNone/>
            </a:pPr>
            <a: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t>We’re not the worthy, invited, or righteous guests. We’re the sinners.</a:t>
            </a:r>
          </a:p>
          <a:p>
            <a:pPr marL="0" marR="0">
              <a:lnSpc>
                <a:spcPct val="115000"/>
              </a:lnSpc>
              <a:spcBef>
                <a:spcPts val="600"/>
              </a:spcBef>
              <a:spcAft>
                <a:spcPts val="600"/>
              </a:spcAft>
              <a:buNone/>
            </a:pPr>
            <a: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t>We’re not the ones who earned a seat at the table. We’re the ones welcomed by grace.</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2B0D25-457A-43EA-BE1E-9EBF4BE8A02C}"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9888252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600"/>
              </a:spcBef>
              <a:spcAft>
                <a:spcPts val="600"/>
              </a:spcAft>
              <a:buNone/>
            </a:pPr>
            <a: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t>The world tells us that acceptance must be earned. The gospel tells us that mercy is never earned.</a:t>
            </a:r>
          </a:p>
          <a:p>
            <a:pPr marL="0" marR="0">
              <a:lnSpc>
                <a:spcPct val="115000"/>
              </a:lnSpc>
              <a:spcBef>
                <a:spcPts val="600"/>
              </a:spcBef>
              <a:spcAft>
                <a:spcPts val="600"/>
              </a:spcAft>
              <a:buNone/>
            </a:pPr>
            <a: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t>The world says clean yourself up first. Jesus says, "Follow Me first."</a:t>
            </a:r>
          </a:p>
          <a:p>
            <a:pPr marL="0" marR="0">
              <a:lnSpc>
                <a:spcPct val="115000"/>
              </a:lnSpc>
              <a:spcBef>
                <a:spcPts val="600"/>
              </a:spcBef>
              <a:spcAft>
                <a:spcPts val="600"/>
              </a:spcAft>
              <a:buNone/>
            </a:pPr>
            <a: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t>The world says your past defines you. Jesus says, "Come, and I will make you new.“</a:t>
            </a:r>
          </a:p>
          <a:p>
            <a:pPr marL="0" marR="0">
              <a:lnSpc>
                <a:spcPct val="115000"/>
              </a:lnSpc>
              <a:spcBef>
                <a:spcPts val="600"/>
              </a:spcBef>
              <a:spcAft>
                <a:spcPts val="600"/>
              </a:spcAft>
              <a:buNone/>
            </a:pPr>
            <a: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t>The world says you’re beyond hope. Jesus says, "I came for people exactly like you."</a:t>
            </a:r>
          </a:p>
          <a:p>
            <a:pPr marL="0" marR="0">
              <a:lnSpc>
                <a:spcPct val="115000"/>
              </a:lnSpc>
              <a:spcBef>
                <a:spcPts val="600"/>
              </a:spcBef>
              <a:spcAft>
                <a:spcPts val="600"/>
              </a:spcAft>
              <a:buNone/>
            </a:pPr>
            <a:endParaRPr lang="en-US" sz="1200" kern="100" dirty="0">
              <a:effectLst/>
              <a:latin typeface="Palatino Linotype" panose="02040502050505030304" pitchFamily="18" charset="0"/>
              <a:ea typeface="Times New Roman" panose="02020603050405020304" pitchFamily="18"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2B0D25-457A-43EA-BE1E-9EBF4BE8A02C}"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81538210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068655-361A-2E7E-1EF7-29F31D0734B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6CFA18F-B505-A81F-54F7-48359CBD7B8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74BAF24-8861-FF58-CA71-DFEE7E1EA470}"/>
              </a:ext>
            </a:extLst>
          </p:cNvPr>
          <p:cNvSpPr>
            <a:spLocks noGrp="1"/>
          </p:cNvSpPr>
          <p:nvPr>
            <p:ph type="body" idx="1"/>
          </p:nvPr>
        </p:nvSpPr>
        <p:spPr/>
        <p:txBody>
          <a:bodyPr/>
          <a:lstStyle/>
          <a:p>
            <a:pPr marL="0" marR="0">
              <a:lnSpc>
                <a:spcPct val="115000"/>
              </a:lnSpc>
              <a:spcBef>
                <a:spcPts val="600"/>
              </a:spcBef>
              <a:spcAft>
                <a:spcPts val="600"/>
              </a:spcAft>
              <a:buNone/>
            </a:pPr>
            <a: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t>Maybe today you feel like that man standing at the doorway of the banquet hall.</a:t>
            </a:r>
          </a:p>
          <a:p>
            <a:pPr marL="0" marR="0">
              <a:lnSpc>
                <a:spcPct val="115000"/>
              </a:lnSpc>
              <a:spcBef>
                <a:spcPts val="600"/>
              </a:spcBef>
              <a:spcAft>
                <a:spcPts val="600"/>
              </a:spcAft>
              <a:buNone/>
            </a:pPr>
            <a: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t>You know your failures. your regrets. the sins nobody else knows. the ways you've fallen short.</a:t>
            </a:r>
          </a:p>
          <a:p>
            <a:pPr marL="0" marR="0">
              <a:lnSpc>
                <a:spcPct val="115000"/>
              </a:lnSpc>
              <a:spcBef>
                <a:spcPts val="600"/>
              </a:spcBef>
              <a:spcAft>
                <a:spcPts val="600"/>
              </a:spcAft>
              <a:buNone/>
            </a:pPr>
            <a: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t>And perhaps you've spent years believing the invitation couldn't possibly be meant for you.</a:t>
            </a:r>
          </a:p>
          <a:p>
            <a:pPr marL="0" marR="0">
              <a:lnSpc>
                <a:spcPct val="115000"/>
              </a:lnSpc>
              <a:spcBef>
                <a:spcPts val="600"/>
              </a:spcBef>
              <a:spcAft>
                <a:spcPts val="600"/>
              </a:spcAft>
              <a:buNone/>
            </a:pPr>
            <a: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t>Matthew would tell you otherwise.</a:t>
            </a:r>
          </a:p>
          <a:p>
            <a:endParaRPr lang="en-US" dirty="0"/>
          </a:p>
        </p:txBody>
      </p:sp>
      <p:sp>
        <p:nvSpPr>
          <p:cNvPr id="4" name="Slide Number Placeholder 3">
            <a:extLst>
              <a:ext uri="{FF2B5EF4-FFF2-40B4-BE49-F238E27FC236}">
                <a16:creationId xmlns:a16="http://schemas.microsoft.com/office/drawing/2014/main" id="{E0074EE8-1FB0-A96E-0BF6-1F136C9357C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2B0D25-457A-43EA-BE1E-9EBF4BE8A02C}"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64419541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1ED83A-DD65-7C0F-5427-17980AB5975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919D16E-D0E8-54B7-2816-6C276732ACA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67617A3-563C-315E-9CCD-1EDC7E756555}"/>
              </a:ext>
            </a:extLst>
          </p:cNvPr>
          <p:cNvSpPr>
            <a:spLocks noGrp="1"/>
          </p:cNvSpPr>
          <p:nvPr>
            <p:ph type="body" idx="1"/>
          </p:nvPr>
        </p:nvSpPr>
        <p:spPr/>
        <p:txBody>
          <a:bodyPr/>
          <a:lstStyle/>
          <a:p>
            <a:pPr marL="0" marR="0">
              <a:lnSpc>
                <a:spcPct val="115000"/>
              </a:lnSpc>
              <a:spcBef>
                <a:spcPts val="600"/>
              </a:spcBef>
              <a:spcAft>
                <a:spcPts val="600"/>
              </a:spcAft>
              <a:buNone/>
            </a:pPr>
            <a: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t>Because one day, Jesus walked toward a tax booth and called the most unlikely man in town. And that same Jesus is still calling today.</a:t>
            </a:r>
          </a:p>
          <a:p>
            <a:pPr marL="0" marR="0">
              <a:lnSpc>
                <a:spcPct val="115000"/>
              </a:lnSpc>
              <a:spcBef>
                <a:spcPts val="600"/>
              </a:spcBef>
              <a:spcAft>
                <a:spcPts val="600"/>
              </a:spcAft>
              <a:buNone/>
            </a:pPr>
            <a: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t>The question of Matthew 9 isn’t whether Jesus calls the unworthy. He does.</a:t>
            </a:r>
          </a:p>
          <a:p>
            <a:pPr marL="0" marR="0">
              <a:lnSpc>
                <a:spcPct val="115000"/>
              </a:lnSpc>
              <a:spcBef>
                <a:spcPts val="600"/>
              </a:spcBef>
              <a:spcAft>
                <a:spcPts val="600"/>
              </a:spcAft>
              <a:buNone/>
            </a:pPr>
            <a: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t>The question is whether we’ll keep standing at the doorway, staring at the invitation in our hands...</a:t>
            </a:r>
          </a:p>
          <a:p>
            <a:endParaRPr lang="en-US" dirty="0"/>
          </a:p>
        </p:txBody>
      </p:sp>
      <p:sp>
        <p:nvSpPr>
          <p:cNvPr id="4" name="Slide Number Placeholder 3">
            <a:extLst>
              <a:ext uri="{FF2B5EF4-FFF2-40B4-BE49-F238E27FC236}">
                <a16:creationId xmlns:a16="http://schemas.microsoft.com/office/drawing/2014/main" id="{083F52D7-539D-64F6-58D2-CB4C4B62EBF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2B0D25-457A-43EA-BE1E-9EBF4BE8A02C}"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167593433"/>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1374FA-3DD4-2F10-2D70-874AB173F5C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9485B4E-B3AE-B0DE-21B1-BB7A1520D01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8DA2993-09DD-02CB-2557-C71E456AEEA1}"/>
              </a:ext>
            </a:extLst>
          </p:cNvPr>
          <p:cNvSpPr>
            <a:spLocks noGrp="1"/>
          </p:cNvSpPr>
          <p:nvPr>
            <p:ph type="body" idx="1"/>
          </p:nvPr>
        </p:nvSpPr>
        <p:spPr/>
        <p:txBody>
          <a:bodyPr/>
          <a:lstStyle/>
          <a:p>
            <a:pPr marL="0" marR="0">
              <a:lnSpc>
                <a:spcPct val="115000"/>
              </a:lnSpc>
              <a:spcBef>
                <a:spcPts val="600"/>
              </a:spcBef>
              <a:spcAft>
                <a:spcPts val="600"/>
              </a:spcAft>
              <a:buNone/>
            </a:pPr>
            <a: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t>Or whether we’ll rise, leave the old life behind, and follow Him.</a:t>
            </a:r>
          </a:p>
          <a:p>
            <a:pPr marL="0" marR="0">
              <a:lnSpc>
                <a:spcPct val="115000"/>
              </a:lnSpc>
              <a:spcBef>
                <a:spcPts val="600"/>
              </a:spcBef>
              <a:spcAft>
                <a:spcPts val="600"/>
              </a:spcAft>
              <a:buNone/>
            </a:pPr>
            <a: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t>Because the seat at the table was never purchased by our goodness.</a:t>
            </a:r>
          </a:p>
          <a:p>
            <a:pPr marL="0" marR="0">
              <a:lnSpc>
                <a:spcPct val="115000"/>
              </a:lnSpc>
              <a:spcBef>
                <a:spcPts val="600"/>
              </a:spcBef>
              <a:spcAft>
                <a:spcPts val="600"/>
              </a:spcAft>
              <a:buNone/>
            </a:pPr>
            <a: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t>It was prepared by His mercy. And the invitation is always open.</a:t>
            </a:r>
          </a:p>
          <a:p>
            <a:endParaRPr lang="en-US" dirty="0"/>
          </a:p>
        </p:txBody>
      </p:sp>
      <p:sp>
        <p:nvSpPr>
          <p:cNvPr id="4" name="Slide Number Placeholder 3">
            <a:extLst>
              <a:ext uri="{FF2B5EF4-FFF2-40B4-BE49-F238E27FC236}">
                <a16:creationId xmlns:a16="http://schemas.microsoft.com/office/drawing/2014/main" id="{E403ECC9-CA99-4A84-E816-40D1C356AEB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2B0D25-457A-43EA-BE1E-9EBF4BE8A02C}"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185770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72D479-9ABC-4A17-99E8-A63EE02FDD5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32398C1-E70D-2074-39CA-6FA19BE5F6B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54FB597-5325-B094-1D2F-D5468C4F5C80}"/>
              </a:ext>
            </a:extLst>
          </p:cNvPr>
          <p:cNvSpPr>
            <a:spLocks noGrp="1"/>
          </p:cNvSpPr>
          <p:nvPr>
            <p:ph type="body" idx="1"/>
          </p:nvPr>
        </p:nvSpPr>
        <p:spPr/>
        <p:txBody>
          <a:bodyPr/>
          <a:lstStyle/>
          <a:p>
            <a:pPr marL="0" marR="0">
              <a:lnSpc>
                <a:spcPct val="115000"/>
              </a:lnSpc>
              <a:spcBef>
                <a:spcPts val="600"/>
              </a:spcBef>
              <a:spcAft>
                <a:spcPts val="600"/>
              </a:spcAft>
              <a:buNone/>
            </a:pPr>
            <a:r>
              <a:rPr lang="en-US" sz="1200" b="1" kern="100" dirty="0">
                <a:effectLst/>
                <a:latin typeface="Palatino Linotype" panose="02040502050505030304" pitchFamily="18" charset="0"/>
                <a:ea typeface="Times New Roman" panose="02020603050405020304" pitchFamily="18" charset="0"/>
                <a:cs typeface="Arial" panose="020B0604020202020204" pitchFamily="34" charset="0"/>
              </a:rPr>
              <a:t>“He surely doesn’t deserve it?"</a:t>
            </a:r>
          </a:p>
          <a:p>
            <a:pPr marL="0" marR="0">
              <a:lnSpc>
                <a:spcPct val="115000"/>
              </a:lnSpc>
              <a:spcBef>
                <a:spcPts val="600"/>
              </a:spcBef>
              <a:spcAft>
                <a:spcPts val="600"/>
              </a:spcAft>
              <a:buNone/>
            </a:pPr>
            <a: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t>The owner smiled. "Of course he doesn't deserve it. That's why I want him there."</a:t>
            </a:r>
          </a:p>
          <a:p>
            <a:pPr marL="0" marR="0">
              <a:lnSpc>
                <a:spcPct val="115000"/>
              </a:lnSpc>
              <a:spcBef>
                <a:spcPts val="600"/>
              </a:spcBef>
              <a:spcAft>
                <a:spcPts val="600"/>
              </a:spcAft>
              <a:buNone/>
            </a:pPr>
            <a: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t>The assistant didn't know what to say.</a:t>
            </a:r>
          </a:p>
          <a:p>
            <a:pPr marL="0" marR="0">
              <a:lnSpc>
                <a:spcPct val="115000"/>
              </a:lnSpc>
              <a:spcBef>
                <a:spcPts val="600"/>
              </a:spcBef>
              <a:spcAft>
                <a:spcPts val="600"/>
              </a:spcAft>
              <a:buNone/>
            </a:pPr>
            <a:endParaRPr lang="en-US" sz="1200" kern="100" dirty="0">
              <a:effectLst/>
              <a:latin typeface="Palatino Linotype" panose="02040502050505030304" pitchFamily="18" charset="0"/>
              <a:ea typeface="Times New Roman" panose="02020603050405020304" pitchFamily="18" charset="0"/>
              <a:cs typeface="Arial" panose="020B0604020202020204" pitchFamily="34" charset="0"/>
            </a:endParaRPr>
          </a:p>
          <a:p>
            <a:endParaRPr lang="en-US" dirty="0"/>
          </a:p>
        </p:txBody>
      </p:sp>
      <p:sp>
        <p:nvSpPr>
          <p:cNvPr id="4" name="Slide Number Placeholder 3">
            <a:extLst>
              <a:ext uri="{FF2B5EF4-FFF2-40B4-BE49-F238E27FC236}">
                <a16:creationId xmlns:a16="http://schemas.microsoft.com/office/drawing/2014/main" id="{52C6F570-1D3D-EF0F-0E11-D4116D849F4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2B0D25-457A-43EA-BE1E-9EBF4BE8A02C}"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5955746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600"/>
              </a:spcBef>
              <a:spcAft>
                <a:spcPts val="600"/>
              </a:spcAft>
              <a:buNone/>
            </a:pPr>
            <a: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t>A few days later, the assistant drove across town and knocked on the man's door.</a:t>
            </a:r>
          </a:p>
          <a:p>
            <a:pPr marL="0" marR="0">
              <a:lnSpc>
                <a:spcPct val="115000"/>
              </a:lnSpc>
              <a:spcBef>
                <a:spcPts val="600"/>
              </a:spcBef>
              <a:spcAft>
                <a:spcPts val="600"/>
              </a:spcAft>
              <a:buNone/>
            </a:pPr>
            <a: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t>The man opened it cautiously.</a:t>
            </a:r>
          </a:p>
          <a:p>
            <a:pPr marL="0" marR="0">
              <a:lnSpc>
                <a:spcPct val="115000"/>
              </a:lnSpc>
              <a:spcBef>
                <a:spcPts val="600"/>
              </a:spcBef>
              <a:spcAft>
                <a:spcPts val="600"/>
              </a:spcAft>
              <a:buNone/>
            </a:pPr>
            <a: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t>The assistant handed him the invitation.</a:t>
            </a:r>
          </a:p>
          <a:p>
            <a:pPr marL="0" marR="0">
              <a:lnSpc>
                <a:spcPct val="115000"/>
              </a:lnSpc>
              <a:spcBef>
                <a:spcPts val="600"/>
              </a:spcBef>
              <a:spcAft>
                <a:spcPts val="600"/>
              </a:spcAft>
              <a:buNone/>
            </a:pPr>
            <a: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t>The man looked at it.</a:t>
            </a:r>
          </a:p>
          <a:p>
            <a:pPr marL="0" marR="0">
              <a:lnSpc>
                <a:spcPct val="115000"/>
              </a:lnSpc>
              <a:spcBef>
                <a:spcPts val="600"/>
              </a:spcBef>
              <a:spcAft>
                <a:spcPts val="600"/>
              </a:spcAft>
              <a:buNone/>
            </a:pPr>
            <a: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t>Then looked at the assistant.</a:t>
            </a:r>
          </a:p>
          <a:p>
            <a:pPr marL="0" marR="0">
              <a:lnSpc>
                <a:spcPct val="115000"/>
              </a:lnSpc>
              <a:spcBef>
                <a:spcPts val="600"/>
              </a:spcBef>
              <a:spcAft>
                <a:spcPts val="600"/>
              </a:spcAft>
              <a:buNone/>
            </a:pPr>
            <a: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t>Then back at the invitation.</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2B0D25-457A-43EA-BE1E-9EBF4BE8A02C}"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9896803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0F237B-5618-300C-F2C8-8A5707E6B6C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39497AD-5846-4784-3CDD-A59F336E13D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9D262B4-A7FD-27CD-E0BC-ED3A6DF7F672}"/>
              </a:ext>
            </a:extLst>
          </p:cNvPr>
          <p:cNvSpPr>
            <a:spLocks noGrp="1"/>
          </p:cNvSpPr>
          <p:nvPr>
            <p:ph type="body" idx="1"/>
          </p:nvPr>
        </p:nvSpPr>
        <p:spPr/>
        <p:txBody>
          <a:bodyPr/>
          <a:lstStyle/>
          <a:p>
            <a:pPr marL="0" marR="0">
              <a:lnSpc>
                <a:spcPct val="115000"/>
              </a:lnSpc>
              <a:spcBef>
                <a:spcPts val="600"/>
              </a:spcBef>
              <a:spcAft>
                <a:spcPts val="600"/>
              </a:spcAft>
              <a:buNone/>
            </a:pPr>
            <a:r>
              <a:rPr lang="en-US" sz="1200" b="1" kern="100" dirty="0">
                <a:effectLst/>
                <a:latin typeface="Palatino Linotype" panose="02040502050505030304" pitchFamily="18" charset="0"/>
                <a:ea typeface="Times New Roman" panose="02020603050405020304" pitchFamily="18" charset="0"/>
                <a:cs typeface="Arial" panose="020B0604020202020204" pitchFamily="34" charset="0"/>
              </a:rPr>
              <a:t>"There must be some mistake.“ </a:t>
            </a:r>
            <a: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t>"There isn't."</a:t>
            </a:r>
          </a:p>
          <a:p>
            <a:pPr marL="0" marR="0">
              <a:lnSpc>
                <a:spcPct val="115000"/>
              </a:lnSpc>
              <a:spcBef>
                <a:spcPts val="600"/>
              </a:spcBef>
              <a:spcAft>
                <a:spcPts val="600"/>
              </a:spcAft>
              <a:buNone/>
            </a:pPr>
            <a:r>
              <a:rPr lang="en-US" sz="1200" b="1" kern="100" dirty="0">
                <a:effectLst/>
                <a:latin typeface="Palatino Linotype" panose="02040502050505030304" pitchFamily="18" charset="0"/>
                <a:ea typeface="Times New Roman" panose="02020603050405020304" pitchFamily="18" charset="0"/>
                <a:cs typeface="Arial" panose="020B0604020202020204" pitchFamily="34" charset="0"/>
              </a:rPr>
              <a:t>"I think you have the wrong person.“ </a:t>
            </a:r>
            <a: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t>"I don't."</a:t>
            </a:r>
          </a:p>
          <a:p>
            <a:pPr marL="0" marR="0">
              <a:lnSpc>
                <a:spcPct val="115000"/>
              </a:lnSpc>
              <a:spcBef>
                <a:spcPts val="600"/>
              </a:spcBef>
              <a:spcAft>
                <a:spcPts val="600"/>
              </a:spcAft>
              <a:buNone/>
            </a:pPr>
            <a: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t>The man laughed nervously. </a:t>
            </a:r>
            <a:r>
              <a:rPr lang="en-US" sz="1200" b="1" kern="100" dirty="0">
                <a:effectLst/>
                <a:latin typeface="Palatino Linotype" panose="02040502050505030304" pitchFamily="18" charset="0"/>
                <a:ea typeface="Times New Roman" panose="02020603050405020304" pitchFamily="18" charset="0"/>
                <a:cs typeface="Arial" panose="020B0604020202020204" pitchFamily="34" charset="0"/>
              </a:rPr>
              <a:t>"You know who I am, right?“ </a:t>
            </a:r>
            <a: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t>"I do."</a:t>
            </a:r>
          </a:p>
          <a:p>
            <a:pPr marL="0" marR="0">
              <a:lnSpc>
                <a:spcPct val="115000"/>
              </a:lnSpc>
              <a:spcBef>
                <a:spcPts val="600"/>
              </a:spcBef>
              <a:spcAft>
                <a:spcPts val="600"/>
              </a:spcAft>
              <a:buNone/>
            </a:pPr>
            <a:r>
              <a:rPr lang="en-US" sz="1200" b="1" kern="100" dirty="0">
                <a:effectLst/>
                <a:latin typeface="Palatino Linotype" panose="02040502050505030304" pitchFamily="18" charset="0"/>
                <a:ea typeface="Times New Roman" panose="02020603050405020304" pitchFamily="18" charset="0"/>
                <a:cs typeface="Arial" panose="020B0604020202020204" pitchFamily="34" charset="0"/>
              </a:rPr>
              <a:t>"You know what I've done?“ </a:t>
            </a:r>
            <a:r>
              <a:rPr lang="en-US" sz="1200" kern="100" dirty="0">
                <a:effectLst/>
                <a:latin typeface="Palatino Linotype" panose="02040502050505030304" pitchFamily="18" charset="0"/>
                <a:ea typeface="Times New Roman" panose="02020603050405020304" pitchFamily="18" charset="0"/>
                <a:cs typeface="Arial" panose="020B0604020202020204" pitchFamily="34" charset="0"/>
              </a:rPr>
              <a:t>"I do."</a:t>
            </a:r>
          </a:p>
          <a:p>
            <a:endParaRPr lang="en-US" dirty="0"/>
          </a:p>
        </p:txBody>
      </p:sp>
      <p:sp>
        <p:nvSpPr>
          <p:cNvPr id="4" name="Slide Number Placeholder 3">
            <a:extLst>
              <a:ext uri="{FF2B5EF4-FFF2-40B4-BE49-F238E27FC236}">
                <a16:creationId xmlns:a16="http://schemas.microsoft.com/office/drawing/2014/main" id="{27C466D8-2BDC-B322-17BB-3EBCF8DE0F2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2B0D25-457A-43EA-BE1E-9EBF4BE8A02C}"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3949619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89496D-C322-AFBF-8396-BD94A426FC8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24BC827-2B91-73DB-F752-CFBAE1013A7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5945F20-2153-ADB1-6CDA-FA031CAFDDA5}"/>
              </a:ext>
            </a:extLst>
          </p:cNvPr>
          <p:cNvSpPr>
            <a:spLocks noGrp="1"/>
          </p:cNvSpPr>
          <p:nvPr>
            <p:ph type="dt" sz="half" idx="10"/>
          </p:nvPr>
        </p:nvSpPr>
        <p:spPr/>
        <p:txBody>
          <a:bodyPr/>
          <a:lstStyle/>
          <a:p>
            <a:fld id="{E4E7505D-CC1B-4574-9481-D7F6AE0AA8B5}" type="datetimeFigureOut">
              <a:rPr lang="en-US" smtClean="0"/>
              <a:t>7/1/2026</a:t>
            </a:fld>
            <a:endParaRPr lang="en-US"/>
          </a:p>
        </p:txBody>
      </p:sp>
      <p:sp>
        <p:nvSpPr>
          <p:cNvPr id="5" name="Footer Placeholder 4">
            <a:extLst>
              <a:ext uri="{FF2B5EF4-FFF2-40B4-BE49-F238E27FC236}">
                <a16:creationId xmlns:a16="http://schemas.microsoft.com/office/drawing/2014/main" id="{9AC46CCE-B800-8B72-2D79-C57CAD5892F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C8B586F-5C00-185E-93A9-7685C23DFD1E}"/>
              </a:ext>
            </a:extLst>
          </p:cNvPr>
          <p:cNvSpPr>
            <a:spLocks noGrp="1"/>
          </p:cNvSpPr>
          <p:nvPr>
            <p:ph type="sldNum" sz="quarter" idx="12"/>
          </p:nvPr>
        </p:nvSpPr>
        <p:spPr/>
        <p:txBody>
          <a:bodyPr/>
          <a:lstStyle/>
          <a:p>
            <a:fld id="{3874BDFA-15CB-48FC-B179-34EC19DA8562}" type="slidenum">
              <a:rPr lang="en-US" smtClean="0"/>
              <a:t>‹#›</a:t>
            </a:fld>
            <a:endParaRPr lang="en-US"/>
          </a:p>
        </p:txBody>
      </p:sp>
    </p:spTree>
    <p:extLst>
      <p:ext uri="{BB962C8B-B14F-4D97-AF65-F5344CB8AC3E}">
        <p14:creationId xmlns:p14="http://schemas.microsoft.com/office/powerpoint/2010/main" val="23844306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914530-2F70-56C5-D245-5C0A1C2284E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A5A6DB3-5340-E22F-8D27-72A1EFCBB63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1B34751-A16F-8402-EC0C-4208F31360C9}"/>
              </a:ext>
            </a:extLst>
          </p:cNvPr>
          <p:cNvSpPr>
            <a:spLocks noGrp="1"/>
          </p:cNvSpPr>
          <p:nvPr>
            <p:ph type="dt" sz="half" idx="10"/>
          </p:nvPr>
        </p:nvSpPr>
        <p:spPr/>
        <p:txBody>
          <a:bodyPr/>
          <a:lstStyle/>
          <a:p>
            <a:fld id="{E4E7505D-CC1B-4574-9481-D7F6AE0AA8B5}" type="datetimeFigureOut">
              <a:rPr lang="en-US" smtClean="0"/>
              <a:t>7/1/2026</a:t>
            </a:fld>
            <a:endParaRPr lang="en-US"/>
          </a:p>
        </p:txBody>
      </p:sp>
      <p:sp>
        <p:nvSpPr>
          <p:cNvPr id="5" name="Footer Placeholder 4">
            <a:extLst>
              <a:ext uri="{FF2B5EF4-FFF2-40B4-BE49-F238E27FC236}">
                <a16:creationId xmlns:a16="http://schemas.microsoft.com/office/drawing/2014/main" id="{6B531F4D-412E-758E-F8D8-4EEB2CDFF90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23D71D6-46BB-B471-78ED-2CD9804CAADC}"/>
              </a:ext>
            </a:extLst>
          </p:cNvPr>
          <p:cNvSpPr>
            <a:spLocks noGrp="1"/>
          </p:cNvSpPr>
          <p:nvPr>
            <p:ph type="sldNum" sz="quarter" idx="12"/>
          </p:nvPr>
        </p:nvSpPr>
        <p:spPr/>
        <p:txBody>
          <a:bodyPr/>
          <a:lstStyle/>
          <a:p>
            <a:fld id="{3874BDFA-15CB-48FC-B179-34EC19DA8562}" type="slidenum">
              <a:rPr lang="en-US" smtClean="0"/>
              <a:t>‹#›</a:t>
            </a:fld>
            <a:endParaRPr lang="en-US"/>
          </a:p>
        </p:txBody>
      </p:sp>
    </p:spTree>
    <p:extLst>
      <p:ext uri="{BB962C8B-B14F-4D97-AF65-F5344CB8AC3E}">
        <p14:creationId xmlns:p14="http://schemas.microsoft.com/office/powerpoint/2010/main" val="21427853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DE3E33C-BD68-E197-5661-F57F193A2EA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E9DE845-10E8-DCA4-E78E-D93946706DA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E24C060-E61C-B129-F90E-84CB4DCFEA43}"/>
              </a:ext>
            </a:extLst>
          </p:cNvPr>
          <p:cNvSpPr>
            <a:spLocks noGrp="1"/>
          </p:cNvSpPr>
          <p:nvPr>
            <p:ph type="dt" sz="half" idx="10"/>
          </p:nvPr>
        </p:nvSpPr>
        <p:spPr/>
        <p:txBody>
          <a:bodyPr/>
          <a:lstStyle/>
          <a:p>
            <a:fld id="{E4E7505D-CC1B-4574-9481-D7F6AE0AA8B5}" type="datetimeFigureOut">
              <a:rPr lang="en-US" smtClean="0"/>
              <a:t>7/1/2026</a:t>
            </a:fld>
            <a:endParaRPr lang="en-US"/>
          </a:p>
        </p:txBody>
      </p:sp>
      <p:sp>
        <p:nvSpPr>
          <p:cNvPr id="5" name="Footer Placeholder 4">
            <a:extLst>
              <a:ext uri="{FF2B5EF4-FFF2-40B4-BE49-F238E27FC236}">
                <a16:creationId xmlns:a16="http://schemas.microsoft.com/office/drawing/2014/main" id="{4B13A0D4-BC05-36D5-43B7-DF0BB29C67E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5A65C6F-4744-45DB-C1D8-0D515CF99ACD}"/>
              </a:ext>
            </a:extLst>
          </p:cNvPr>
          <p:cNvSpPr>
            <a:spLocks noGrp="1"/>
          </p:cNvSpPr>
          <p:nvPr>
            <p:ph type="sldNum" sz="quarter" idx="12"/>
          </p:nvPr>
        </p:nvSpPr>
        <p:spPr/>
        <p:txBody>
          <a:bodyPr/>
          <a:lstStyle/>
          <a:p>
            <a:fld id="{3874BDFA-15CB-48FC-B179-34EC19DA8562}" type="slidenum">
              <a:rPr lang="en-US" smtClean="0"/>
              <a:t>‹#›</a:t>
            </a:fld>
            <a:endParaRPr lang="en-US"/>
          </a:p>
        </p:txBody>
      </p:sp>
    </p:spTree>
    <p:extLst>
      <p:ext uri="{BB962C8B-B14F-4D97-AF65-F5344CB8AC3E}">
        <p14:creationId xmlns:p14="http://schemas.microsoft.com/office/powerpoint/2010/main" val="31901666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6F26BA-C83F-C1F4-C8C9-D4C7B395FBB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6BD4199-ED9C-D16E-9D5C-FC0002E1BBD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D37E7F-70A3-5CDB-D215-2E4A2C6A0217}"/>
              </a:ext>
            </a:extLst>
          </p:cNvPr>
          <p:cNvSpPr>
            <a:spLocks noGrp="1"/>
          </p:cNvSpPr>
          <p:nvPr>
            <p:ph type="dt" sz="half" idx="10"/>
          </p:nvPr>
        </p:nvSpPr>
        <p:spPr/>
        <p:txBody>
          <a:bodyPr/>
          <a:lstStyle/>
          <a:p>
            <a:fld id="{E4E7505D-CC1B-4574-9481-D7F6AE0AA8B5}" type="datetimeFigureOut">
              <a:rPr lang="en-US" smtClean="0"/>
              <a:t>7/1/2026</a:t>
            </a:fld>
            <a:endParaRPr lang="en-US"/>
          </a:p>
        </p:txBody>
      </p:sp>
      <p:sp>
        <p:nvSpPr>
          <p:cNvPr id="5" name="Footer Placeholder 4">
            <a:extLst>
              <a:ext uri="{FF2B5EF4-FFF2-40B4-BE49-F238E27FC236}">
                <a16:creationId xmlns:a16="http://schemas.microsoft.com/office/drawing/2014/main" id="{1A752867-0F8E-0119-03D2-9B1C192778C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6324DAE-A7D1-1FB2-031B-5049CD834939}"/>
              </a:ext>
            </a:extLst>
          </p:cNvPr>
          <p:cNvSpPr>
            <a:spLocks noGrp="1"/>
          </p:cNvSpPr>
          <p:nvPr>
            <p:ph type="sldNum" sz="quarter" idx="12"/>
          </p:nvPr>
        </p:nvSpPr>
        <p:spPr/>
        <p:txBody>
          <a:bodyPr/>
          <a:lstStyle/>
          <a:p>
            <a:fld id="{3874BDFA-15CB-48FC-B179-34EC19DA8562}" type="slidenum">
              <a:rPr lang="en-US" smtClean="0"/>
              <a:t>‹#›</a:t>
            </a:fld>
            <a:endParaRPr lang="en-US"/>
          </a:p>
        </p:txBody>
      </p:sp>
    </p:spTree>
    <p:extLst>
      <p:ext uri="{BB962C8B-B14F-4D97-AF65-F5344CB8AC3E}">
        <p14:creationId xmlns:p14="http://schemas.microsoft.com/office/powerpoint/2010/main" val="33372204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6E9695-2A21-59C3-CAF2-78FEE84BFAF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3B81D45-7EBE-EDC5-5535-ECA3341DC237}"/>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94632EF-2F31-83D6-22D8-3247EF3CFD7E}"/>
              </a:ext>
            </a:extLst>
          </p:cNvPr>
          <p:cNvSpPr>
            <a:spLocks noGrp="1"/>
          </p:cNvSpPr>
          <p:nvPr>
            <p:ph type="dt" sz="half" idx="10"/>
          </p:nvPr>
        </p:nvSpPr>
        <p:spPr/>
        <p:txBody>
          <a:bodyPr/>
          <a:lstStyle/>
          <a:p>
            <a:fld id="{E4E7505D-CC1B-4574-9481-D7F6AE0AA8B5}" type="datetimeFigureOut">
              <a:rPr lang="en-US" smtClean="0"/>
              <a:t>7/1/2026</a:t>
            </a:fld>
            <a:endParaRPr lang="en-US"/>
          </a:p>
        </p:txBody>
      </p:sp>
      <p:sp>
        <p:nvSpPr>
          <p:cNvPr id="5" name="Footer Placeholder 4">
            <a:extLst>
              <a:ext uri="{FF2B5EF4-FFF2-40B4-BE49-F238E27FC236}">
                <a16:creationId xmlns:a16="http://schemas.microsoft.com/office/drawing/2014/main" id="{84C90F4B-36F5-BC06-418A-489BAFB84FC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57BE5B9-6F7C-479B-D3CE-95E2800C662E}"/>
              </a:ext>
            </a:extLst>
          </p:cNvPr>
          <p:cNvSpPr>
            <a:spLocks noGrp="1"/>
          </p:cNvSpPr>
          <p:nvPr>
            <p:ph type="sldNum" sz="quarter" idx="12"/>
          </p:nvPr>
        </p:nvSpPr>
        <p:spPr/>
        <p:txBody>
          <a:bodyPr/>
          <a:lstStyle/>
          <a:p>
            <a:fld id="{3874BDFA-15CB-48FC-B179-34EC19DA8562}" type="slidenum">
              <a:rPr lang="en-US" smtClean="0"/>
              <a:t>‹#›</a:t>
            </a:fld>
            <a:endParaRPr lang="en-US"/>
          </a:p>
        </p:txBody>
      </p:sp>
    </p:spTree>
    <p:extLst>
      <p:ext uri="{BB962C8B-B14F-4D97-AF65-F5344CB8AC3E}">
        <p14:creationId xmlns:p14="http://schemas.microsoft.com/office/powerpoint/2010/main" val="32577230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716027-D25D-E800-966B-68A97C5728F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542A1D9-50F9-E02A-F10A-95BE35B1677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DB5FDAD-BEF2-0377-8BB9-D75E7552347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7BD7083-6AE1-2CCD-1A56-DF3481647187}"/>
              </a:ext>
            </a:extLst>
          </p:cNvPr>
          <p:cNvSpPr>
            <a:spLocks noGrp="1"/>
          </p:cNvSpPr>
          <p:nvPr>
            <p:ph type="dt" sz="half" idx="10"/>
          </p:nvPr>
        </p:nvSpPr>
        <p:spPr/>
        <p:txBody>
          <a:bodyPr/>
          <a:lstStyle/>
          <a:p>
            <a:fld id="{E4E7505D-CC1B-4574-9481-D7F6AE0AA8B5}" type="datetimeFigureOut">
              <a:rPr lang="en-US" smtClean="0"/>
              <a:t>7/1/2026</a:t>
            </a:fld>
            <a:endParaRPr lang="en-US"/>
          </a:p>
        </p:txBody>
      </p:sp>
      <p:sp>
        <p:nvSpPr>
          <p:cNvPr id="6" name="Footer Placeholder 5">
            <a:extLst>
              <a:ext uri="{FF2B5EF4-FFF2-40B4-BE49-F238E27FC236}">
                <a16:creationId xmlns:a16="http://schemas.microsoft.com/office/drawing/2014/main" id="{329093B3-8DAB-19B1-EC0F-0CC9C956B47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3B970E4-8A8A-321F-16E6-C35EB4257ADB}"/>
              </a:ext>
            </a:extLst>
          </p:cNvPr>
          <p:cNvSpPr>
            <a:spLocks noGrp="1"/>
          </p:cNvSpPr>
          <p:nvPr>
            <p:ph type="sldNum" sz="quarter" idx="12"/>
          </p:nvPr>
        </p:nvSpPr>
        <p:spPr/>
        <p:txBody>
          <a:bodyPr/>
          <a:lstStyle/>
          <a:p>
            <a:fld id="{3874BDFA-15CB-48FC-B179-34EC19DA8562}" type="slidenum">
              <a:rPr lang="en-US" smtClean="0"/>
              <a:t>‹#›</a:t>
            </a:fld>
            <a:endParaRPr lang="en-US"/>
          </a:p>
        </p:txBody>
      </p:sp>
    </p:spTree>
    <p:extLst>
      <p:ext uri="{BB962C8B-B14F-4D97-AF65-F5344CB8AC3E}">
        <p14:creationId xmlns:p14="http://schemas.microsoft.com/office/powerpoint/2010/main" val="8156284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5B614F-6626-52E6-6B10-FBF3ADFE7F1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3B6A4FD-54B8-7E5C-6C1F-4735A957B06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9A466C1-DF01-5073-16EF-A1B83EE9D74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6AE596A-C37B-B844-CE3A-8DB9E3CC7B5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55C72CB-D7C8-3543-B82C-EC88D529A2D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3D79091-86CD-FD8C-F4D3-E86E926CEA81}"/>
              </a:ext>
            </a:extLst>
          </p:cNvPr>
          <p:cNvSpPr>
            <a:spLocks noGrp="1"/>
          </p:cNvSpPr>
          <p:nvPr>
            <p:ph type="dt" sz="half" idx="10"/>
          </p:nvPr>
        </p:nvSpPr>
        <p:spPr/>
        <p:txBody>
          <a:bodyPr/>
          <a:lstStyle/>
          <a:p>
            <a:fld id="{E4E7505D-CC1B-4574-9481-D7F6AE0AA8B5}" type="datetimeFigureOut">
              <a:rPr lang="en-US" smtClean="0"/>
              <a:t>7/1/2026</a:t>
            </a:fld>
            <a:endParaRPr lang="en-US"/>
          </a:p>
        </p:txBody>
      </p:sp>
      <p:sp>
        <p:nvSpPr>
          <p:cNvPr id="8" name="Footer Placeholder 7">
            <a:extLst>
              <a:ext uri="{FF2B5EF4-FFF2-40B4-BE49-F238E27FC236}">
                <a16:creationId xmlns:a16="http://schemas.microsoft.com/office/drawing/2014/main" id="{5B11D5FC-FC37-8AA6-D2C9-A8F8436453C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94BAE45-D708-178C-12DB-598AA0346AED}"/>
              </a:ext>
            </a:extLst>
          </p:cNvPr>
          <p:cNvSpPr>
            <a:spLocks noGrp="1"/>
          </p:cNvSpPr>
          <p:nvPr>
            <p:ph type="sldNum" sz="quarter" idx="12"/>
          </p:nvPr>
        </p:nvSpPr>
        <p:spPr/>
        <p:txBody>
          <a:bodyPr/>
          <a:lstStyle/>
          <a:p>
            <a:fld id="{3874BDFA-15CB-48FC-B179-34EC19DA8562}" type="slidenum">
              <a:rPr lang="en-US" smtClean="0"/>
              <a:t>‹#›</a:t>
            </a:fld>
            <a:endParaRPr lang="en-US"/>
          </a:p>
        </p:txBody>
      </p:sp>
    </p:spTree>
    <p:extLst>
      <p:ext uri="{BB962C8B-B14F-4D97-AF65-F5344CB8AC3E}">
        <p14:creationId xmlns:p14="http://schemas.microsoft.com/office/powerpoint/2010/main" val="10366917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90B681-D617-3178-FA05-AF5E49BE021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BE2C3E3-6117-64A5-5156-AD567E750E34}"/>
              </a:ext>
            </a:extLst>
          </p:cNvPr>
          <p:cNvSpPr>
            <a:spLocks noGrp="1"/>
          </p:cNvSpPr>
          <p:nvPr>
            <p:ph type="dt" sz="half" idx="10"/>
          </p:nvPr>
        </p:nvSpPr>
        <p:spPr/>
        <p:txBody>
          <a:bodyPr/>
          <a:lstStyle/>
          <a:p>
            <a:fld id="{E4E7505D-CC1B-4574-9481-D7F6AE0AA8B5}" type="datetimeFigureOut">
              <a:rPr lang="en-US" smtClean="0"/>
              <a:t>7/1/2026</a:t>
            </a:fld>
            <a:endParaRPr lang="en-US"/>
          </a:p>
        </p:txBody>
      </p:sp>
      <p:sp>
        <p:nvSpPr>
          <p:cNvPr id="4" name="Footer Placeholder 3">
            <a:extLst>
              <a:ext uri="{FF2B5EF4-FFF2-40B4-BE49-F238E27FC236}">
                <a16:creationId xmlns:a16="http://schemas.microsoft.com/office/drawing/2014/main" id="{0C92AD6B-C7A3-FA2F-73B3-4955C5C8890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E52ED79-2F31-A2B2-9305-30EC9AF5F2DE}"/>
              </a:ext>
            </a:extLst>
          </p:cNvPr>
          <p:cNvSpPr>
            <a:spLocks noGrp="1"/>
          </p:cNvSpPr>
          <p:nvPr>
            <p:ph type="sldNum" sz="quarter" idx="12"/>
          </p:nvPr>
        </p:nvSpPr>
        <p:spPr/>
        <p:txBody>
          <a:bodyPr/>
          <a:lstStyle/>
          <a:p>
            <a:fld id="{3874BDFA-15CB-48FC-B179-34EC19DA8562}" type="slidenum">
              <a:rPr lang="en-US" smtClean="0"/>
              <a:t>‹#›</a:t>
            </a:fld>
            <a:endParaRPr lang="en-US"/>
          </a:p>
        </p:txBody>
      </p:sp>
    </p:spTree>
    <p:extLst>
      <p:ext uri="{BB962C8B-B14F-4D97-AF65-F5344CB8AC3E}">
        <p14:creationId xmlns:p14="http://schemas.microsoft.com/office/powerpoint/2010/main" val="5720824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F39FA6A-BFFB-8C1B-A273-3FF921763766}"/>
              </a:ext>
            </a:extLst>
          </p:cNvPr>
          <p:cNvSpPr>
            <a:spLocks noGrp="1"/>
          </p:cNvSpPr>
          <p:nvPr>
            <p:ph type="dt" sz="half" idx="10"/>
          </p:nvPr>
        </p:nvSpPr>
        <p:spPr/>
        <p:txBody>
          <a:bodyPr/>
          <a:lstStyle/>
          <a:p>
            <a:fld id="{E4E7505D-CC1B-4574-9481-D7F6AE0AA8B5}" type="datetimeFigureOut">
              <a:rPr lang="en-US" smtClean="0"/>
              <a:t>7/1/2026</a:t>
            </a:fld>
            <a:endParaRPr lang="en-US"/>
          </a:p>
        </p:txBody>
      </p:sp>
      <p:sp>
        <p:nvSpPr>
          <p:cNvPr id="3" name="Footer Placeholder 2">
            <a:extLst>
              <a:ext uri="{FF2B5EF4-FFF2-40B4-BE49-F238E27FC236}">
                <a16:creationId xmlns:a16="http://schemas.microsoft.com/office/drawing/2014/main" id="{B470476F-3F82-7D46-8910-A11CDCA2AAB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F976C0A-151D-BAC3-FBBF-B99855EC7B92}"/>
              </a:ext>
            </a:extLst>
          </p:cNvPr>
          <p:cNvSpPr>
            <a:spLocks noGrp="1"/>
          </p:cNvSpPr>
          <p:nvPr>
            <p:ph type="sldNum" sz="quarter" idx="12"/>
          </p:nvPr>
        </p:nvSpPr>
        <p:spPr/>
        <p:txBody>
          <a:bodyPr/>
          <a:lstStyle/>
          <a:p>
            <a:fld id="{3874BDFA-15CB-48FC-B179-34EC19DA8562}" type="slidenum">
              <a:rPr lang="en-US" smtClean="0"/>
              <a:t>‹#›</a:t>
            </a:fld>
            <a:endParaRPr lang="en-US"/>
          </a:p>
        </p:txBody>
      </p:sp>
    </p:spTree>
    <p:extLst>
      <p:ext uri="{BB962C8B-B14F-4D97-AF65-F5344CB8AC3E}">
        <p14:creationId xmlns:p14="http://schemas.microsoft.com/office/powerpoint/2010/main" val="36687560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242058-44D6-A9EB-5800-84C183C54D2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F0E3253-B1DA-0669-497D-DCF19D0A224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80B2F95-CE1D-537D-9821-7DE01520E28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841E96F-FAB1-6B17-6212-B33D36C2C2E2}"/>
              </a:ext>
            </a:extLst>
          </p:cNvPr>
          <p:cNvSpPr>
            <a:spLocks noGrp="1"/>
          </p:cNvSpPr>
          <p:nvPr>
            <p:ph type="dt" sz="half" idx="10"/>
          </p:nvPr>
        </p:nvSpPr>
        <p:spPr/>
        <p:txBody>
          <a:bodyPr/>
          <a:lstStyle/>
          <a:p>
            <a:fld id="{E4E7505D-CC1B-4574-9481-D7F6AE0AA8B5}" type="datetimeFigureOut">
              <a:rPr lang="en-US" smtClean="0"/>
              <a:t>7/1/2026</a:t>
            </a:fld>
            <a:endParaRPr lang="en-US"/>
          </a:p>
        </p:txBody>
      </p:sp>
      <p:sp>
        <p:nvSpPr>
          <p:cNvPr id="6" name="Footer Placeholder 5">
            <a:extLst>
              <a:ext uri="{FF2B5EF4-FFF2-40B4-BE49-F238E27FC236}">
                <a16:creationId xmlns:a16="http://schemas.microsoft.com/office/drawing/2014/main" id="{47BD4A78-D004-EC64-79CD-835CF704A32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B7428F2-371F-8C62-6E1B-969D77BA5EC4}"/>
              </a:ext>
            </a:extLst>
          </p:cNvPr>
          <p:cNvSpPr>
            <a:spLocks noGrp="1"/>
          </p:cNvSpPr>
          <p:nvPr>
            <p:ph type="sldNum" sz="quarter" idx="12"/>
          </p:nvPr>
        </p:nvSpPr>
        <p:spPr/>
        <p:txBody>
          <a:bodyPr/>
          <a:lstStyle/>
          <a:p>
            <a:fld id="{3874BDFA-15CB-48FC-B179-34EC19DA8562}" type="slidenum">
              <a:rPr lang="en-US" smtClean="0"/>
              <a:t>‹#›</a:t>
            </a:fld>
            <a:endParaRPr lang="en-US"/>
          </a:p>
        </p:txBody>
      </p:sp>
    </p:spTree>
    <p:extLst>
      <p:ext uri="{BB962C8B-B14F-4D97-AF65-F5344CB8AC3E}">
        <p14:creationId xmlns:p14="http://schemas.microsoft.com/office/powerpoint/2010/main" val="24857330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2419CD-76EE-8D81-0E21-9E7D2FEE7F7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49B993F-C2B0-9D99-6734-58F1B8E9886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E50C558-1146-0C15-20F2-F950C17814A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9927F56-4B59-180A-52F6-C2F1C662AE26}"/>
              </a:ext>
            </a:extLst>
          </p:cNvPr>
          <p:cNvSpPr>
            <a:spLocks noGrp="1"/>
          </p:cNvSpPr>
          <p:nvPr>
            <p:ph type="dt" sz="half" idx="10"/>
          </p:nvPr>
        </p:nvSpPr>
        <p:spPr/>
        <p:txBody>
          <a:bodyPr/>
          <a:lstStyle/>
          <a:p>
            <a:fld id="{E4E7505D-CC1B-4574-9481-D7F6AE0AA8B5}" type="datetimeFigureOut">
              <a:rPr lang="en-US" smtClean="0"/>
              <a:t>7/1/2026</a:t>
            </a:fld>
            <a:endParaRPr lang="en-US"/>
          </a:p>
        </p:txBody>
      </p:sp>
      <p:sp>
        <p:nvSpPr>
          <p:cNvPr id="6" name="Footer Placeholder 5">
            <a:extLst>
              <a:ext uri="{FF2B5EF4-FFF2-40B4-BE49-F238E27FC236}">
                <a16:creationId xmlns:a16="http://schemas.microsoft.com/office/drawing/2014/main" id="{D652C02D-D01A-3AC9-264B-DF10C682ABF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802860F-1E47-6F75-0F83-B02A756081C6}"/>
              </a:ext>
            </a:extLst>
          </p:cNvPr>
          <p:cNvSpPr>
            <a:spLocks noGrp="1"/>
          </p:cNvSpPr>
          <p:nvPr>
            <p:ph type="sldNum" sz="quarter" idx="12"/>
          </p:nvPr>
        </p:nvSpPr>
        <p:spPr/>
        <p:txBody>
          <a:bodyPr/>
          <a:lstStyle/>
          <a:p>
            <a:fld id="{3874BDFA-15CB-48FC-B179-34EC19DA8562}" type="slidenum">
              <a:rPr lang="en-US" smtClean="0"/>
              <a:t>‹#›</a:t>
            </a:fld>
            <a:endParaRPr lang="en-US"/>
          </a:p>
        </p:txBody>
      </p:sp>
    </p:spTree>
    <p:extLst>
      <p:ext uri="{BB962C8B-B14F-4D97-AF65-F5344CB8AC3E}">
        <p14:creationId xmlns:p14="http://schemas.microsoft.com/office/powerpoint/2010/main" val="182559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F898781-162D-6774-BDAE-61EA2D73C11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597BC8F-01F3-CD3F-14DD-63DC1043370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4E5FAFB-8345-AD31-DF8F-47BEFC12667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E4E7505D-CC1B-4574-9481-D7F6AE0AA8B5}" type="datetimeFigureOut">
              <a:rPr lang="en-US" smtClean="0"/>
              <a:t>7/1/2026</a:t>
            </a:fld>
            <a:endParaRPr lang="en-US"/>
          </a:p>
        </p:txBody>
      </p:sp>
      <p:sp>
        <p:nvSpPr>
          <p:cNvPr id="5" name="Footer Placeholder 4">
            <a:extLst>
              <a:ext uri="{FF2B5EF4-FFF2-40B4-BE49-F238E27FC236}">
                <a16:creationId xmlns:a16="http://schemas.microsoft.com/office/drawing/2014/main" id="{C97B049D-B4B7-402A-84D7-D1961D94A6D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BD2E79D7-99B5-5847-0D94-C8B3581371C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874BDFA-15CB-48FC-B179-34EC19DA8562}" type="slidenum">
              <a:rPr lang="en-US" smtClean="0"/>
              <a:t>‹#›</a:t>
            </a:fld>
            <a:endParaRPr lang="en-US"/>
          </a:p>
        </p:txBody>
      </p:sp>
    </p:spTree>
    <p:extLst>
      <p:ext uri="{BB962C8B-B14F-4D97-AF65-F5344CB8AC3E}">
        <p14:creationId xmlns:p14="http://schemas.microsoft.com/office/powerpoint/2010/main" val="426241325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F4D2A33-EA35-1D56-EC32-A172F5505D8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39" y="0"/>
            <a:ext cx="12185522" cy="6858000"/>
          </a:xfrm>
          <a:prstGeom prst="rect">
            <a:avLst/>
          </a:prstGeom>
        </p:spPr>
      </p:pic>
    </p:spTree>
    <p:extLst>
      <p:ext uri="{BB962C8B-B14F-4D97-AF65-F5344CB8AC3E}">
        <p14:creationId xmlns:p14="http://schemas.microsoft.com/office/powerpoint/2010/main" val="32701433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64F58B-BD7A-A8CD-5D42-9D44B0AFF22D}"/>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B28F493F-373B-1D91-FFF6-3B8C921FB4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9" y="0"/>
            <a:ext cx="12185522" cy="6858000"/>
          </a:xfrm>
          <a:prstGeom prst="rect">
            <a:avLst/>
          </a:prstGeom>
        </p:spPr>
      </p:pic>
    </p:spTree>
    <p:extLst>
      <p:ext uri="{BB962C8B-B14F-4D97-AF65-F5344CB8AC3E}">
        <p14:creationId xmlns:p14="http://schemas.microsoft.com/office/powerpoint/2010/main" val="34092864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03DDF3-92C0-F324-12E9-8EF14073E89C}"/>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AB3BCA52-8259-F31D-2FA3-8DDECA5711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9" y="0"/>
            <a:ext cx="12185522" cy="6858000"/>
          </a:xfrm>
          <a:prstGeom prst="rect">
            <a:avLst/>
          </a:prstGeom>
        </p:spPr>
      </p:pic>
    </p:spTree>
    <p:extLst>
      <p:ext uri="{BB962C8B-B14F-4D97-AF65-F5344CB8AC3E}">
        <p14:creationId xmlns:p14="http://schemas.microsoft.com/office/powerpoint/2010/main" val="19766066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4D61B5-595C-75BF-2066-E8FE2EC4B2A6}"/>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5C41E549-84AE-8039-3FF9-05697E2888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9" y="0"/>
            <a:ext cx="12185522" cy="6858000"/>
          </a:xfrm>
          <a:prstGeom prst="rect">
            <a:avLst/>
          </a:prstGeom>
        </p:spPr>
      </p:pic>
    </p:spTree>
    <p:extLst>
      <p:ext uri="{BB962C8B-B14F-4D97-AF65-F5344CB8AC3E}">
        <p14:creationId xmlns:p14="http://schemas.microsoft.com/office/powerpoint/2010/main" val="320546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3A8BC6-F731-CEB2-628F-3855F8773CDD}"/>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7EEF5E1C-E18B-2993-4D9E-CBDC6AEA3A0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9" y="0"/>
            <a:ext cx="12185522" cy="6858000"/>
          </a:xfrm>
          <a:prstGeom prst="rect">
            <a:avLst/>
          </a:prstGeom>
        </p:spPr>
      </p:pic>
    </p:spTree>
    <p:extLst>
      <p:ext uri="{BB962C8B-B14F-4D97-AF65-F5344CB8AC3E}">
        <p14:creationId xmlns:p14="http://schemas.microsoft.com/office/powerpoint/2010/main" val="298788272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F9D94C-9A39-A83E-2024-2285674595B5}"/>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623B71C8-DE32-C128-CBF4-ED59EF7127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9" y="0"/>
            <a:ext cx="12185522" cy="6858000"/>
          </a:xfrm>
          <a:prstGeom prst="rect">
            <a:avLst/>
          </a:prstGeom>
        </p:spPr>
      </p:pic>
    </p:spTree>
    <p:extLst>
      <p:ext uri="{BB962C8B-B14F-4D97-AF65-F5344CB8AC3E}">
        <p14:creationId xmlns:p14="http://schemas.microsoft.com/office/powerpoint/2010/main" val="292898567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EC33D6-D818-2150-1DFA-B23C02213662}"/>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736BE54A-44FE-226C-62DE-F45BAF89ED9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9" y="0"/>
            <a:ext cx="12185522" cy="6858000"/>
          </a:xfrm>
          <a:prstGeom prst="rect">
            <a:avLst/>
          </a:prstGeom>
        </p:spPr>
      </p:pic>
    </p:spTree>
    <p:extLst>
      <p:ext uri="{BB962C8B-B14F-4D97-AF65-F5344CB8AC3E}">
        <p14:creationId xmlns:p14="http://schemas.microsoft.com/office/powerpoint/2010/main" val="39174985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469609-C3AF-5C80-7C50-6F77634D9580}"/>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DC8003C2-0944-3C17-30DA-C0B0D055C2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9" y="0"/>
            <a:ext cx="12185522" cy="6858000"/>
          </a:xfrm>
          <a:prstGeom prst="rect">
            <a:avLst/>
          </a:prstGeom>
        </p:spPr>
      </p:pic>
    </p:spTree>
    <p:extLst>
      <p:ext uri="{BB962C8B-B14F-4D97-AF65-F5344CB8AC3E}">
        <p14:creationId xmlns:p14="http://schemas.microsoft.com/office/powerpoint/2010/main" val="279263838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51D3B1-88B0-37BB-EC8F-A0D1DD3515FB}"/>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7C7F94D2-E00E-5656-AB3F-E0848A464F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9" y="0"/>
            <a:ext cx="12185522" cy="6858000"/>
          </a:xfrm>
          <a:prstGeom prst="rect">
            <a:avLst/>
          </a:prstGeom>
        </p:spPr>
      </p:pic>
    </p:spTree>
    <p:extLst>
      <p:ext uri="{BB962C8B-B14F-4D97-AF65-F5344CB8AC3E}">
        <p14:creationId xmlns:p14="http://schemas.microsoft.com/office/powerpoint/2010/main" val="331337880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CCFF0F-9866-FD1E-2310-8ADAB3F63FB1}"/>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C0F436EE-B8DB-8EF5-44FC-2B1AFF86F6C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9" y="0"/>
            <a:ext cx="12185522" cy="6858000"/>
          </a:xfrm>
          <a:prstGeom prst="rect">
            <a:avLst/>
          </a:prstGeom>
        </p:spPr>
      </p:pic>
    </p:spTree>
    <p:extLst>
      <p:ext uri="{BB962C8B-B14F-4D97-AF65-F5344CB8AC3E}">
        <p14:creationId xmlns:p14="http://schemas.microsoft.com/office/powerpoint/2010/main" val="329588845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CC7FA7-E9F3-91FE-8E39-4F84F99BF3F2}"/>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61D4B571-3ABA-7A8E-EBD6-AF5B3A2708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5833420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7440C5-7E91-0255-8513-3B425F318703}"/>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2FC5673B-529C-4A6B-8DC7-21786C6FD65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39" y="0"/>
            <a:ext cx="12185522" cy="6858000"/>
          </a:xfrm>
          <a:prstGeom prst="rect">
            <a:avLst/>
          </a:prstGeom>
        </p:spPr>
      </p:pic>
    </p:spTree>
    <p:extLst>
      <p:ext uri="{BB962C8B-B14F-4D97-AF65-F5344CB8AC3E}">
        <p14:creationId xmlns:p14="http://schemas.microsoft.com/office/powerpoint/2010/main" val="66606677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D3AFE8-05B0-6C8D-D24C-D528DC21C769}"/>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56BFDB13-E8C2-FAEB-65D7-8BB2C8C52BF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56938531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A83D3F-4F4C-D12B-7442-006FF22CE7BC}"/>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77F5DD48-08B2-82E3-BFC8-40AB7DD4A0D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9" y="0"/>
            <a:ext cx="12185522" cy="6858000"/>
          </a:xfrm>
          <a:prstGeom prst="rect">
            <a:avLst/>
          </a:prstGeom>
        </p:spPr>
      </p:pic>
    </p:spTree>
    <p:extLst>
      <p:ext uri="{BB962C8B-B14F-4D97-AF65-F5344CB8AC3E}">
        <p14:creationId xmlns:p14="http://schemas.microsoft.com/office/powerpoint/2010/main" val="308103348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3AD7DF-DCCA-612D-D754-A75059DD5F8E}"/>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B5D25F30-F03B-21E9-DCED-FE56F87B92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9" y="0"/>
            <a:ext cx="12185522" cy="6858000"/>
          </a:xfrm>
          <a:prstGeom prst="rect">
            <a:avLst/>
          </a:prstGeom>
        </p:spPr>
      </p:pic>
    </p:spTree>
    <p:extLst>
      <p:ext uri="{BB962C8B-B14F-4D97-AF65-F5344CB8AC3E}">
        <p14:creationId xmlns:p14="http://schemas.microsoft.com/office/powerpoint/2010/main" val="164720153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7A7F7B-3023-84E4-B024-41CDA837AFC3}"/>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78C93E5F-B476-8FBF-D7E9-16A56854B1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9" y="0"/>
            <a:ext cx="12185522" cy="6858000"/>
          </a:xfrm>
          <a:prstGeom prst="rect">
            <a:avLst/>
          </a:prstGeom>
        </p:spPr>
      </p:pic>
    </p:spTree>
    <p:extLst>
      <p:ext uri="{BB962C8B-B14F-4D97-AF65-F5344CB8AC3E}">
        <p14:creationId xmlns:p14="http://schemas.microsoft.com/office/powerpoint/2010/main" val="171186146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CBBAF6-7D1E-F8F0-8E39-636CE6EBD5CD}"/>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1B941CCE-F21F-0606-67CD-B461F72284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9" y="0"/>
            <a:ext cx="12185522" cy="6858000"/>
          </a:xfrm>
          <a:prstGeom prst="rect">
            <a:avLst/>
          </a:prstGeom>
        </p:spPr>
      </p:pic>
    </p:spTree>
    <p:extLst>
      <p:ext uri="{BB962C8B-B14F-4D97-AF65-F5344CB8AC3E}">
        <p14:creationId xmlns:p14="http://schemas.microsoft.com/office/powerpoint/2010/main" val="416031653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8DEFEB-E2CA-E719-AC6C-EE4F654ADCD7}"/>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CF204F97-EBCF-1696-001F-185F73B6EEE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9" y="0"/>
            <a:ext cx="12185522" cy="6858000"/>
          </a:xfrm>
          <a:prstGeom prst="rect">
            <a:avLst/>
          </a:prstGeom>
        </p:spPr>
      </p:pic>
    </p:spTree>
    <p:extLst>
      <p:ext uri="{BB962C8B-B14F-4D97-AF65-F5344CB8AC3E}">
        <p14:creationId xmlns:p14="http://schemas.microsoft.com/office/powerpoint/2010/main" val="170613877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F19934-B73F-DFE2-BA19-62BEC11CE03D}"/>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B82243F3-5D36-5B0F-F949-C560F1396A8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9" y="0"/>
            <a:ext cx="12185522" cy="6858000"/>
          </a:xfrm>
          <a:prstGeom prst="rect">
            <a:avLst/>
          </a:prstGeom>
        </p:spPr>
      </p:pic>
    </p:spTree>
    <p:extLst>
      <p:ext uri="{BB962C8B-B14F-4D97-AF65-F5344CB8AC3E}">
        <p14:creationId xmlns:p14="http://schemas.microsoft.com/office/powerpoint/2010/main" val="298801756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8E1349-746E-359C-B0AF-20A5EF39B549}"/>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D3E671D9-F612-D9FC-85E5-751B69052D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9" y="0"/>
            <a:ext cx="12185522" cy="6858000"/>
          </a:xfrm>
          <a:prstGeom prst="rect">
            <a:avLst/>
          </a:prstGeom>
        </p:spPr>
      </p:pic>
    </p:spTree>
    <p:extLst>
      <p:ext uri="{BB962C8B-B14F-4D97-AF65-F5344CB8AC3E}">
        <p14:creationId xmlns:p14="http://schemas.microsoft.com/office/powerpoint/2010/main" val="182020332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0BB749-BAA1-D089-F00D-E17C47BE300A}"/>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978AE277-FAC1-2FDA-03C8-BC00615345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9" y="0"/>
            <a:ext cx="12185522" cy="6858000"/>
          </a:xfrm>
          <a:prstGeom prst="rect">
            <a:avLst/>
          </a:prstGeom>
        </p:spPr>
      </p:pic>
    </p:spTree>
    <p:extLst>
      <p:ext uri="{BB962C8B-B14F-4D97-AF65-F5344CB8AC3E}">
        <p14:creationId xmlns:p14="http://schemas.microsoft.com/office/powerpoint/2010/main" val="397655329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FA73C6-3054-D6D6-41C1-E72D9131308C}"/>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A8822A3B-71FF-FC02-A41A-9FEF7DBF514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9" y="0"/>
            <a:ext cx="12185522" cy="6858000"/>
          </a:xfrm>
          <a:prstGeom prst="rect">
            <a:avLst/>
          </a:prstGeom>
        </p:spPr>
      </p:pic>
    </p:spTree>
    <p:extLst>
      <p:ext uri="{BB962C8B-B14F-4D97-AF65-F5344CB8AC3E}">
        <p14:creationId xmlns:p14="http://schemas.microsoft.com/office/powerpoint/2010/main" val="40636461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BF1AAB1-8409-797A-8CE8-2B9350E4A8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9" y="0"/>
            <a:ext cx="12185522" cy="6858000"/>
          </a:xfrm>
          <a:prstGeom prst="rect">
            <a:avLst/>
          </a:prstGeom>
        </p:spPr>
      </p:pic>
    </p:spTree>
    <p:extLst>
      <p:ext uri="{BB962C8B-B14F-4D97-AF65-F5344CB8AC3E}">
        <p14:creationId xmlns:p14="http://schemas.microsoft.com/office/powerpoint/2010/main" val="297918679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50E4A9-34BF-49E4-B3CF-1F25BD659A49}"/>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8CDF5362-36D7-7E13-BBA5-AEFC44CEC6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9" y="0"/>
            <a:ext cx="12185522" cy="6858000"/>
          </a:xfrm>
          <a:prstGeom prst="rect">
            <a:avLst/>
          </a:prstGeom>
        </p:spPr>
      </p:pic>
    </p:spTree>
    <p:extLst>
      <p:ext uri="{BB962C8B-B14F-4D97-AF65-F5344CB8AC3E}">
        <p14:creationId xmlns:p14="http://schemas.microsoft.com/office/powerpoint/2010/main" val="292245389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B33639-807D-0609-7B72-590B3E464791}"/>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B3E51012-985A-4825-0B1B-687C442CDD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9" y="0"/>
            <a:ext cx="12185522" cy="6858000"/>
          </a:xfrm>
          <a:prstGeom prst="rect">
            <a:avLst/>
          </a:prstGeom>
        </p:spPr>
      </p:pic>
    </p:spTree>
    <p:extLst>
      <p:ext uri="{BB962C8B-B14F-4D97-AF65-F5344CB8AC3E}">
        <p14:creationId xmlns:p14="http://schemas.microsoft.com/office/powerpoint/2010/main" val="101364497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2946C4-FAD2-9A21-F1B7-C1125E793900}"/>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DFBFC86F-76AF-A777-9854-F1465E1F02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9" y="0"/>
            <a:ext cx="12185522" cy="6858000"/>
          </a:xfrm>
          <a:prstGeom prst="rect">
            <a:avLst/>
          </a:prstGeom>
        </p:spPr>
      </p:pic>
    </p:spTree>
    <p:extLst>
      <p:ext uri="{BB962C8B-B14F-4D97-AF65-F5344CB8AC3E}">
        <p14:creationId xmlns:p14="http://schemas.microsoft.com/office/powerpoint/2010/main" val="220174865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D7D2EB-5957-1F88-AF91-7F73A02F370A}"/>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BF48ED0A-C37E-4277-A87C-4E69F94232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9" y="0"/>
            <a:ext cx="12185522" cy="6858000"/>
          </a:xfrm>
          <a:prstGeom prst="rect">
            <a:avLst/>
          </a:prstGeom>
        </p:spPr>
      </p:pic>
    </p:spTree>
    <p:extLst>
      <p:ext uri="{BB962C8B-B14F-4D97-AF65-F5344CB8AC3E}">
        <p14:creationId xmlns:p14="http://schemas.microsoft.com/office/powerpoint/2010/main" val="333643499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01CA24-84D2-D891-AE88-422F94FC83FC}"/>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CAC8605C-F6EB-6A90-5D94-0A6D157220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9" y="0"/>
            <a:ext cx="12185522" cy="6858000"/>
          </a:xfrm>
          <a:prstGeom prst="rect">
            <a:avLst/>
          </a:prstGeom>
        </p:spPr>
      </p:pic>
    </p:spTree>
    <p:extLst>
      <p:ext uri="{BB962C8B-B14F-4D97-AF65-F5344CB8AC3E}">
        <p14:creationId xmlns:p14="http://schemas.microsoft.com/office/powerpoint/2010/main" val="264782991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436031-2A2F-8D4C-FB14-D666BFA09A18}"/>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1F958387-F063-CF90-4FA4-9B521B9A5B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9" y="0"/>
            <a:ext cx="12185522" cy="6858000"/>
          </a:xfrm>
          <a:prstGeom prst="rect">
            <a:avLst/>
          </a:prstGeom>
        </p:spPr>
      </p:pic>
    </p:spTree>
    <p:extLst>
      <p:ext uri="{BB962C8B-B14F-4D97-AF65-F5344CB8AC3E}">
        <p14:creationId xmlns:p14="http://schemas.microsoft.com/office/powerpoint/2010/main" val="310833424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5C02E4-B752-B75E-86B4-79C7A21ACEBE}"/>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B8B1602D-8221-FB49-7E65-CEDC9157E01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9" y="0"/>
            <a:ext cx="12185522" cy="6858000"/>
          </a:xfrm>
          <a:prstGeom prst="rect">
            <a:avLst/>
          </a:prstGeom>
        </p:spPr>
      </p:pic>
    </p:spTree>
    <p:extLst>
      <p:ext uri="{BB962C8B-B14F-4D97-AF65-F5344CB8AC3E}">
        <p14:creationId xmlns:p14="http://schemas.microsoft.com/office/powerpoint/2010/main" val="189181935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B4D442-DEE7-C664-2C05-8F05E6CF4681}"/>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60CB0C44-910E-067F-730E-B1BA15A49C3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9" y="0"/>
            <a:ext cx="12185522" cy="6858000"/>
          </a:xfrm>
          <a:prstGeom prst="rect">
            <a:avLst/>
          </a:prstGeom>
        </p:spPr>
      </p:pic>
    </p:spTree>
    <p:extLst>
      <p:ext uri="{BB962C8B-B14F-4D97-AF65-F5344CB8AC3E}">
        <p14:creationId xmlns:p14="http://schemas.microsoft.com/office/powerpoint/2010/main" val="278285485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095EED-B59B-A529-1590-682A72613B0C}"/>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B42B4DA3-BBFF-31A2-FE25-C56B4CBDECB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9" y="0"/>
            <a:ext cx="12185522" cy="6858000"/>
          </a:xfrm>
          <a:prstGeom prst="rect">
            <a:avLst/>
          </a:prstGeom>
        </p:spPr>
      </p:pic>
    </p:spTree>
    <p:extLst>
      <p:ext uri="{BB962C8B-B14F-4D97-AF65-F5344CB8AC3E}">
        <p14:creationId xmlns:p14="http://schemas.microsoft.com/office/powerpoint/2010/main" val="25950482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9ACC4F-D005-7BD8-D4D3-693DB95E5339}"/>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4F7BD948-E168-D8E2-1931-E638319FB60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9" y="0"/>
            <a:ext cx="12185522" cy="6858000"/>
          </a:xfrm>
          <a:prstGeom prst="rect">
            <a:avLst/>
          </a:prstGeom>
        </p:spPr>
      </p:pic>
    </p:spTree>
    <p:extLst>
      <p:ext uri="{BB962C8B-B14F-4D97-AF65-F5344CB8AC3E}">
        <p14:creationId xmlns:p14="http://schemas.microsoft.com/office/powerpoint/2010/main" val="33824667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3E4A06-858F-100D-9D0F-5E6867CDF579}"/>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5A213277-F191-7F44-F0A2-01116AEB0C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9" y="0"/>
            <a:ext cx="12185522" cy="6858000"/>
          </a:xfrm>
          <a:prstGeom prst="rect">
            <a:avLst/>
          </a:prstGeom>
        </p:spPr>
      </p:pic>
    </p:spTree>
    <p:extLst>
      <p:ext uri="{BB962C8B-B14F-4D97-AF65-F5344CB8AC3E}">
        <p14:creationId xmlns:p14="http://schemas.microsoft.com/office/powerpoint/2010/main" val="71156475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B755FA-2E1A-D2B5-5BAC-F3A195AB10CA}"/>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C12DFC75-7641-B68B-32D1-47BF15C52E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9" y="0"/>
            <a:ext cx="12185522" cy="6858000"/>
          </a:xfrm>
          <a:prstGeom prst="rect">
            <a:avLst/>
          </a:prstGeom>
        </p:spPr>
      </p:pic>
    </p:spTree>
    <p:extLst>
      <p:ext uri="{BB962C8B-B14F-4D97-AF65-F5344CB8AC3E}">
        <p14:creationId xmlns:p14="http://schemas.microsoft.com/office/powerpoint/2010/main" val="22081862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5D5F15-F372-1CE5-AA1E-5A9F3C64C1CA}"/>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1A601FFE-0C5C-4DBC-64A1-9483D70B903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9" y="0"/>
            <a:ext cx="12185522" cy="6858000"/>
          </a:xfrm>
          <a:prstGeom prst="rect">
            <a:avLst/>
          </a:prstGeom>
        </p:spPr>
      </p:pic>
    </p:spTree>
    <p:extLst>
      <p:ext uri="{BB962C8B-B14F-4D97-AF65-F5344CB8AC3E}">
        <p14:creationId xmlns:p14="http://schemas.microsoft.com/office/powerpoint/2010/main" val="301779291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D1019B-33E5-6895-9254-C46F8B671E0C}"/>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D4E8E683-4C7E-38F7-0236-44362A8B85B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9" y="0"/>
            <a:ext cx="12185522" cy="6858000"/>
          </a:xfrm>
          <a:prstGeom prst="rect">
            <a:avLst/>
          </a:prstGeom>
        </p:spPr>
      </p:pic>
    </p:spTree>
    <p:extLst>
      <p:ext uri="{BB962C8B-B14F-4D97-AF65-F5344CB8AC3E}">
        <p14:creationId xmlns:p14="http://schemas.microsoft.com/office/powerpoint/2010/main" val="85347153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852752-04CC-AC59-F164-BEFF00AC9DF1}"/>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CA8168ED-8ABB-C5D6-3756-08BFDC3403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9" y="0"/>
            <a:ext cx="12185522" cy="6858000"/>
          </a:xfrm>
          <a:prstGeom prst="rect">
            <a:avLst/>
          </a:prstGeom>
        </p:spPr>
      </p:pic>
    </p:spTree>
    <p:extLst>
      <p:ext uri="{BB962C8B-B14F-4D97-AF65-F5344CB8AC3E}">
        <p14:creationId xmlns:p14="http://schemas.microsoft.com/office/powerpoint/2010/main" val="406556961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29A709-E12B-F028-8337-C4A4F2182A6F}"/>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364334F5-819C-38BB-C7B6-B826C3AECB8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9" y="0"/>
            <a:ext cx="12185522" cy="6858000"/>
          </a:xfrm>
          <a:prstGeom prst="rect">
            <a:avLst/>
          </a:prstGeom>
        </p:spPr>
      </p:pic>
    </p:spTree>
    <p:extLst>
      <p:ext uri="{BB962C8B-B14F-4D97-AF65-F5344CB8AC3E}">
        <p14:creationId xmlns:p14="http://schemas.microsoft.com/office/powerpoint/2010/main" val="395581606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9F5993-5372-DB90-90D8-39F4F4E3AD12}"/>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6AF80961-32AC-597E-E541-7CB0B5AAFB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9" y="0"/>
            <a:ext cx="12185522" cy="6858000"/>
          </a:xfrm>
          <a:prstGeom prst="rect">
            <a:avLst/>
          </a:prstGeom>
        </p:spPr>
      </p:pic>
    </p:spTree>
    <p:extLst>
      <p:ext uri="{BB962C8B-B14F-4D97-AF65-F5344CB8AC3E}">
        <p14:creationId xmlns:p14="http://schemas.microsoft.com/office/powerpoint/2010/main" val="199062659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1C42FA-03B5-8AC8-9222-902F383C6017}"/>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61E1E7F6-1B1E-F115-74AF-21C1FB211B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39" y="0"/>
            <a:ext cx="12185522" cy="6858000"/>
          </a:xfrm>
          <a:prstGeom prst="rect">
            <a:avLst/>
          </a:prstGeom>
        </p:spPr>
      </p:pic>
    </p:spTree>
    <p:extLst>
      <p:ext uri="{BB962C8B-B14F-4D97-AF65-F5344CB8AC3E}">
        <p14:creationId xmlns:p14="http://schemas.microsoft.com/office/powerpoint/2010/main" val="220922775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A5C802-F156-F2B5-F8E7-36A34223B1EE}"/>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141B1DD4-DCA4-53A4-2AB1-A4868DB4769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9" y="0"/>
            <a:ext cx="12185522" cy="6858000"/>
          </a:xfrm>
          <a:prstGeom prst="rect">
            <a:avLst/>
          </a:prstGeom>
        </p:spPr>
      </p:pic>
    </p:spTree>
    <p:extLst>
      <p:ext uri="{BB962C8B-B14F-4D97-AF65-F5344CB8AC3E}">
        <p14:creationId xmlns:p14="http://schemas.microsoft.com/office/powerpoint/2010/main" val="97066251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0EE98F-691E-6CA5-AEB6-080617720DCA}"/>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9B196AE5-A29D-397C-C9FC-D6A19F4677F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9" y="0"/>
            <a:ext cx="12185522" cy="6858000"/>
          </a:xfrm>
          <a:prstGeom prst="rect">
            <a:avLst/>
          </a:prstGeom>
        </p:spPr>
      </p:pic>
    </p:spTree>
    <p:extLst>
      <p:ext uri="{BB962C8B-B14F-4D97-AF65-F5344CB8AC3E}">
        <p14:creationId xmlns:p14="http://schemas.microsoft.com/office/powerpoint/2010/main" val="398398609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9C14C5-2176-88B5-BED0-D9A46002734B}"/>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FB155A54-B1FC-FC72-3082-E5F9DBEEE4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9" y="0"/>
            <a:ext cx="12185522" cy="6858000"/>
          </a:xfrm>
          <a:prstGeom prst="rect">
            <a:avLst/>
          </a:prstGeom>
        </p:spPr>
      </p:pic>
    </p:spTree>
    <p:extLst>
      <p:ext uri="{BB962C8B-B14F-4D97-AF65-F5344CB8AC3E}">
        <p14:creationId xmlns:p14="http://schemas.microsoft.com/office/powerpoint/2010/main" val="35374250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9540A6-F3B0-8FFB-4BDE-38BAD9A9524A}"/>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317514F0-5A52-AAB8-4FA7-F14A6F81FCE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9" y="0"/>
            <a:ext cx="12185522" cy="6858000"/>
          </a:xfrm>
          <a:prstGeom prst="rect">
            <a:avLst/>
          </a:prstGeom>
        </p:spPr>
      </p:pic>
    </p:spTree>
    <p:extLst>
      <p:ext uri="{BB962C8B-B14F-4D97-AF65-F5344CB8AC3E}">
        <p14:creationId xmlns:p14="http://schemas.microsoft.com/office/powerpoint/2010/main" val="182469492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A909E2-B709-A8EE-A747-75DDEF935845}"/>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8F92CA4A-894D-C4C7-12E3-6DDD1E5CB4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9" y="0"/>
            <a:ext cx="12185522" cy="6858000"/>
          </a:xfrm>
          <a:prstGeom prst="rect">
            <a:avLst/>
          </a:prstGeom>
        </p:spPr>
      </p:pic>
    </p:spTree>
    <p:extLst>
      <p:ext uri="{BB962C8B-B14F-4D97-AF65-F5344CB8AC3E}">
        <p14:creationId xmlns:p14="http://schemas.microsoft.com/office/powerpoint/2010/main" val="242831726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C3F1FD-6254-2E09-A229-6035DE06F061}"/>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A64A1119-990B-6D87-04B6-77AC18752C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9" y="0"/>
            <a:ext cx="12185522" cy="6858000"/>
          </a:xfrm>
          <a:prstGeom prst="rect">
            <a:avLst/>
          </a:prstGeom>
        </p:spPr>
      </p:pic>
    </p:spTree>
    <p:extLst>
      <p:ext uri="{BB962C8B-B14F-4D97-AF65-F5344CB8AC3E}">
        <p14:creationId xmlns:p14="http://schemas.microsoft.com/office/powerpoint/2010/main" val="315570438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B178F5-5E97-3725-FF42-90BCB2AF92D9}"/>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4526B156-6ECA-5740-E772-786563BCC4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9" y="0"/>
            <a:ext cx="12185522" cy="6858000"/>
          </a:xfrm>
          <a:prstGeom prst="rect">
            <a:avLst/>
          </a:prstGeom>
        </p:spPr>
      </p:pic>
    </p:spTree>
    <p:extLst>
      <p:ext uri="{BB962C8B-B14F-4D97-AF65-F5344CB8AC3E}">
        <p14:creationId xmlns:p14="http://schemas.microsoft.com/office/powerpoint/2010/main" val="285775044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2BB1F3-18B3-C76A-4222-35652479FB2F}"/>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422245A4-F72F-FD3D-6F39-A65223E409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9" y="0"/>
            <a:ext cx="12185522" cy="6858000"/>
          </a:xfrm>
          <a:prstGeom prst="rect">
            <a:avLst/>
          </a:prstGeom>
        </p:spPr>
      </p:pic>
    </p:spTree>
    <p:extLst>
      <p:ext uri="{BB962C8B-B14F-4D97-AF65-F5344CB8AC3E}">
        <p14:creationId xmlns:p14="http://schemas.microsoft.com/office/powerpoint/2010/main" val="72491692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B8CF52-A956-ECF6-C9BF-D334327CD0E1}"/>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FD412CB8-D978-51A0-C0EC-1CAAAE5D86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9" y="0"/>
            <a:ext cx="12185522" cy="6858000"/>
          </a:xfrm>
          <a:prstGeom prst="rect">
            <a:avLst/>
          </a:prstGeom>
        </p:spPr>
      </p:pic>
    </p:spTree>
    <p:extLst>
      <p:ext uri="{BB962C8B-B14F-4D97-AF65-F5344CB8AC3E}">
        <p14:creationId xmlns:p14="http://schemas.microsoft.com/office/powerpoint/2010/main" val="149754422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74C08C-6225-D2A1-0C1E-A0B992406E08}"/>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1CB50708-7C14-C97A-1526-4F0F7847AF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9" y="0"/>
            <a:ext cx="12185522" cy="6858000"/>
          </a:xfrm>
          <a:prstGeom prst="rect">
            <a:avLst/>
          </a:prstGeom>
        </p:spPr>
      </p:pic>
    </p:spTree>
    <p:extLst>
      <p:ext uri="{BB962C8B-B14F-4D97-AF65-F5344CB8AC3E}">
        <p14:creationId xmlns:p14="http://schemas.microsoft.com/office/powerpoint/2010/main" val="181505459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153DF4-7560-8C3B-87C1-07D4B1DF4976}"/>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99604937-18E1-2E43-F432-3E8CB11BCC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9" y="0"/>
            <a:ext cx="12185522" cy="6858000"/>
          </a:xfrm>
          <a:prstGeom prst="rect">
            <a:avLst/>
          </a:prstGeom>
        </p:spPr>
      </p:pic>
    </p:spTree>
    <p:extLst>
      <p:ext uri="{BB962C8B-B14F-4D97-AF65-F5344CB8AC3E}">
        <p14:creationId xmlns:p14="http://schemas.microsoft.com/office/powerpoint/2010/main" val="183923725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6C27ED-531D-C6D6-4ED8-73D0873A6F35}"/>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282BAC56-50C2-B0E1-F3CF-CBA833C22F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9" y="0"/>
            <a:ext cx="12185522" cy="6858000"/>
          </a:xfrm>
          <a:prstGeom prst="rect">
            <a:avLst/>
          </a:prstGeom>
        </p:spPr>
      </p:pic>
    </p:spTree>
    <p:extLst>
      <p:ext uri="{BB962C8B-B14F-4D97-AF65-F5344CB8AC3E}">
        <p14:creationId xmlns:p14="http://schemas.microsoft.com/office/powerpoint/2010/main" val="53789566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A37E57-3B82-F255-3E95-B412A9A8816E}"/>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D801F3C1-7633-DCF6-6EE7-BE18A4059AA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39" y="0"/>
            <a:ext cx="12185522" cy="6858000"/>
          </a:xfrm>
          <a:prstGeom prst="rect">
            <a:avLst/>
          </a:prstGeom>
          <a:solidFill>
            <a:schemeClr val="tx1"/>
          </a:solidFill>
          <a:ln>
            <a:solidFill>
              <a:schemeClr val="tx1"/>
            </a:solidFill>
          </a:ln>
        </p:spPr>
      </p:pic>
      <p:sp>
        <p:nvSpPr>
          <p:cNvPr id="4" name="Rectangle 3">
            <a:extLst>
              <a:ext uri="{FF2B5EF4-FFF2-40B4-BE49-F238E27FC236}">
                <a16:creationId xmlns:a16="http://schemas.microsoft.com/office/drawing/2014/main" id="{53C4FD14-5726-68FA-D773-C6191078389C}"/>
              </a:ext>
            </a:extLst>
          </p:cNvPr>
          <p:cNvSpPr/>
          <p:nvPr/>
        </p:nvSpPr>
        <p:spPr>
          <a:xfrm>
            <a:off x="2529590" y="918148"/>
            <a:ext cx="217358" cy="74950"/>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7" name="Rectangle 6">
            <a:extLst>
              <a:ext uri="{FF2B5EF4-FFF2-40B4-BE49-F238E27FC236}">
                <a16:creationId xmlns:a16="http://schemas.microsoft.com/office/drawing/2014/main" id="{9855DAC9-A506-A80E-30F0-7B82EEF6AC60}"/>
              </a:ext>
            </a:extLst>
          </p:cNvPr>
          <p:cNvSpPr/>
          <p:nvPr/>
        </p:nvSpPr>
        <p:spPr>
          <a:xfrm rot="1986116">
            <a:off x="2844383" y="865683"/>
            <a:ext cx="134911" cy="179882"/>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Tree>
    <p:extLst>
      <p:ext uri="{BB962C8B-B14F-4D97-AF65-F5344CB8AC3E}">
        <p14:creationId xmlns:p14="http://schemas.microsoft.com/office/powerpoint/2010/main" val="184903528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12DEDF-CFBF-3C43-623F-B635121221B8}"/>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9E6C5805-B2CB-5117-FF63-D00542B5B0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9" y="0"/>
            <a:ext cx="12185522" cy="6858000"/>
          </a:xfrm>
          <a:prstGeom prst="rect">
            <a:avLst/>
          </a:prstGeom>
        </p:spPr>
      </p:pic>
    </p:spTree>
    <p:extLst>
      <p:ext uri="{BB962C8B-B14F-4D97-AF65-F5344CB8AC3E}">
        <p14:creationId xmlns:p14="http://schemas.microsoft.com/office/powerpoint/2010/main" val="2521653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6A2414-0B91-0464-A4E3-AF875137CEB1}"/>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A1B458D9-19EF-BBFB-EB57-B93532FA6B1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9" y="0"/>
            <a:ext cx="12185522" cy="6858000"/>
          </a:xfrm>
          <a:prstGeom prst="rect">
            <a:avLst/>
          </a:prstGeom>
        </p:spPr>
      </p:pic>
    </p:spTree>
    <p:extLst>
      <p:ext uri="{BB962C8B-B14F-4D97-AF65-F5344CB8AC3E}">
        <p14:creationId xmlns:p14="http://schemas.microsoft.com/office/powerpoint/2010/main" val="295775587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8FCA88-FDF9-9A21-DDBB-54E77B434183}"/>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46AA20FA-6420-2101-E51B-3D80DC952D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9" y="0"/>
            <a:ext cx="12185522" cy="6858000"/>
          </a:xfrm>
          <a:prstGeom prst="rect">
            <a:avLst/>
          </a:prstGeom>
        </p:spPr>
      </p:pic>
    </p:spTree>
    <p:extLst>
      <p:ext uri="{BB962C8B-B14F-4D97-AF65-F5344CB8AC3E}">
        <p14:creationId xmlns:p14="http://schemas.microsoft.com/office/powerpoint/2010/main" val="393232269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C9B371-81DA-F09D-B86E-C9916AD30CEC}"/>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9DD71ACB-D00B-ADA6-08A5-08AE603A158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9" y="0"/>
            <a:ext cx="12185522" cy="6858000"/>
          </a:xfrm>
          <a:prstGeom prst="rect">
            <a:avLst/>
          </a:prstGeom>
        </p:spPr>
      </p:pic>
    </p:spTree>
    <p:extLst>
      <p:ext uri="{BB962C8B-B14F-4D97-AF65-F5344CB8AC3E}">
        <p14:creationId xmlns:p14="http://schemas.microsoft.com/office/powerpoint/2010/main" val="135584656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220673-7116-B9EF-62F6-AE7DD38A0382}"/>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D8B32D50-A68E-E6F5-F587-07EAEEF9C7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9" y="0"/>
            <a:ext cx="12185522" cy="6858000"/>
          </a:xfrm>
          <a:prstGeom prst="rect">
            <a:avLst/>
          </a:prstGeom>
        </p:spPr>
      </p:pic>
    </p:spTree>
    <p:extLst>
      <p:ext uri="{BB962C8B-B14F-4D97-AF65-F5344CB8AC3E}">
        <p14:creationId xmlns:p14="http://schemas.microsoft.com/office/powerpoint/2010/main" val="26211110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3167BA-FE12-85D2-9C97-CCA7F985E1EB}"/>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73AD341F-6969-EFF9-CB77-028F25EA38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9" y="0"/>
            <a:ext cx="12185522" cy="6858000"/>
          </a:xfrm>
          <a:prstGeom prst="rect">
            <a:avLst/>
          </a:prstGeom>
        </p:spPr>
      </p:pic>
    </p:spTree>
    <p:extLst>
      <p:ext uri="{BB962C8B-B14F-4D97-AF65-F5344CB8AC3E}">
        <p14:creationId xmlns:p14="http://schemas.microsoft.com/office/powerpoint/2010/main" val="298532810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54099D-D7F0-61D7-AD08-C9114746F38C}"/>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DA380A4E-AC23-8E67-182F-45F23334AA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9" y="0"/>
            <a:ext cx="12185522" cy="6858000"/>
          </a:xfrm>
          <a:prstGeom prst="rect">
            <a:avLst/>
          </a:prstGeom>
        </p:spPr>
      </p:pic>
    </p:spTree>
    <p:extLst>
      <p:ext uri="{BB962C8B-B14F-4D97-AF65-F5344CB8AC3E}">
        <p14:creationId xmlns:p14="http://schemas.microsoft.com/office/powerpoint/2010/main" val="264971751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9E7C40-B495-753B-CF89-10A0BC53A596}"/>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379353B3-FA42-BF5B-D421-60B275F86E1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99026983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B1F9E2-57A9-0B54-7335-9C66AD55E37E}"/>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F122B50D-F8E8-BE9F-136D-C1BFD0B57A1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47886552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62F6FC-BE32-E56F-C91E-DF4F9E5A96C6}"/>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5DFACEAF-11E5-9C48-4925-7181C2A21F7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45847496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9A4D1E-70FB-26F2-7139-4E872C4AC239}"/>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24B43AB5-311E-EFA4-0C6F-89CFE44DA7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89475098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6A0C62-A4C5-576E-980F-478B89018D66}"/>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7BB34E39-2803-C062-8A44-58F03B981AF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1102937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076788-C165-330B-4071-898D9CBBCD66}"/>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5CBFEB8C-6327-4638-E449-5D5CAA4614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9" y="0"/>
            <a:ext cx="12185522" cy="6858000"/>
          </a:xfrm>
          <a:prstGeom prst="rect">
            <a:avLst/>
          </a:prstGeom>
        </p:spPr>
      </p:pic>
    </p:spTree>
    <p:extLst>
      <p:ext uri="{BB962C8B-B14F-4D97-AF65-F5344CB8AC3E}">
        <p14:creationId xmlns:p14="http://schemas.microsoft.com/office/powerpoint/2010/main" val="205933845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9D6B07-7546-D2BB-0964-E5F19AB9D652}"/>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922506FA-C99E-FBDB-9A2F-00A1D81A6B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9" y="0"/>
            <a:ext cx="12185522" cy="6858000"/>
          </a:xfrm>
          <a:prstGeom prst="rect">
            <a:avLst/>
          </a:prstGeom>
        </p:spPr>
      </p:pic>
    </p:spTree>
    <p:extLst>
      <p:ext uri="{BB962C8B-B14F-4D97-AF65-F5344CB8AC3E}">
        <p14:creationId xmlns:p14="http://schemas.microsoft.com/office/powerpoint/2010/main" val="6836764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9C965D-1FE1-04B2-628B-2521F00D59E7}"/>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2BB3772E-7E34-25C5-773E-9F1DBDB78E8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9" y="0"/>
            <a:ext cx="12185522" cy="6858000"/>
          </a:xfrm>
          <a:prstGeom prst="rect">
            <a:avLst/>
          </a:prstGeom>
        </p:spPr>
      </p:pic>
    </p:spTree>
    <p:extLst>
      <p:ext uri="{BB962C8B-B14F-4D97-AF65-F5344CB8AC3E}">
        <p14:creationId xmlns:p14="http://schemas.microsoft.com/office/powerpoint/2010/main" val="62979976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4C2A55-108B-7599-C4C1-D03583D83A62}"/>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5BDF07DB-0E28-F65C-E302-E39EF1BF3E3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9" y="0"/>
            <a:ext cx="12185522" cy="6858000"/>
          </a:xfrm>
          <a:prstGeom prst="rect">
            <a:avLst/>
          </a:prstGeom>
        </p:spPr>
      </p:pic>
    </p:spTree>
    <p:extLst>
      <p:ext uri="{BB962C8B-B14F-4D97-AF65-F5344CB8AC3E}">
        <p14:creationId xmlns:p14="http://schemas.microsoft.com/office/powerpoint/2010/main" val="60162938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4F1E86-0893-53D6-CDD3-CDC61CB74C38}"/>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0A644965-9074-CF56-4A02-79345B78718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39" y="0"/>
            <a:ext cx="12185522" cy="6858000"/>
          </a:xfrm>
          <a:prstGeom prst="rect">
            <a:avLst/>
          </a:prstGeom>
        </p:spPr>
      </p:pic>
    </p:spTree>
    <p:extLst>
      <p:ext uri="{BB962C8B-B14F-4D97-AF65-F5344CB8AC3E}">
        <p14:creationId xmlns:p14="http://schemas.microsoft.com/office/powerpoint/2010/main" val="16429549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FF116B-AA92-F6E1-D2F0-E5ECB96F7C88}"/>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52A80732-BFAC-B408-6F27-FCBB9947FDA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9" y="0"/>
            <a:ext cx="12185522" cy="6858000"/>
          </a:xfrm>
          <a:prstGeom prst="rect">
            <a:avLst/>
          </a:prstGeom>
        </p:spPr>
      </p:pic>
    </p:spTree>
    <p:extLst>
      <p:ext uri="{BB962C8B-B14F-4D97-AF65-F5344CB8AC3E}">
        <p14:creationId xmlns:p14="http://schemas.microsoft.com/office/powerpoint/2010/main" val="29592288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DD40BD-55B6-B33C-4A8E-BCB958BE832A}"/>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9D12DF07-09AA-6DE2-B738-38EBCEBD123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9" y="0"/>
            <a:ext cx="12185522" cy="6858000"/>
          </a:xfrm>
          <a:prstGeom prst="rect">
            <a:avLst/>
          </a:prstGeom>
        </p:spPr>
      </p:pic>
    </p:spTree>
    <p:extLst>
      <p:ext uri="{BB962C8B-B14F-4D97-AF65-F5344CB8AC3E}">
        <p14:creationId xmlns:p14="http://schemas.microsoft.com/office/powerpoint/2010/main" val="383743814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0</TotalTime>
  <Words>3444</Words>
  <Application>Microsoft Office PowerPoint</Application>
  <PresentationFormat>Widescreen</PresentationFormat>
  <Paragraphs>306</Paragraphs>
  <Slides>73</Slides>
  <Notes>67</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73</vt:i4>
      </vt:variant>
    </vt:vector>
  </HeadingPairs>
  <TitlesOfParts>
    <vt:vector size="78" baseType="lpstr">
      <vt:lpstr>Aptos</vt:lpstr>
      <vt:lpstr>Aptos Display</vt:lpstr>
      <vt:lpstr>Arial</vt:lpstr>
      <vt:lpstr>Palatino Linotype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Walt Franzen</dc:creator>
  <cp:lastModifiedBy>Walt Franzen</cp:lastModifiedBy>
  <cp:revision>1</cp:revision>
  <dcterms:created xsi:type="dcterms:W3CDTF">2026-07-01T15:39:29Z</dcterms:created>
  <dcterms:modified xsi:type="dcterms:W3CDTF">2026-07-01T15:40:06Z</dcterms:modified>
</cp:coreProperties>
</file>